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421" r:id="rId4"/>
    <p:sldId id="439" r:id="rId5"/>
    <p:sldId id="423" r:id="rId6"/>
    <p:sldId id="440" r:id="rId7"/>
    <p:sldId id="441" r:id="rId8"/>
    <p:sldId id="281" r:id="rId9"/>
    <p:sldId id="442" r:id="rId10"/>
    <p:sldId id="340" r:id="rId11"/>
    <p:sldId id="342" r:id="rId12"/>
    <p:sldId id="344" r:id="rId13"/>
    <p:sldId id="346" r:id="rId14"/>
    <p:sldId id="443" r:id="rId15"/>
    <p:sldId id="352" r:id="rId16"/>
    <p:sldId id="353" r:id="rId17"/>
    <p:sldId id="427" r:id="rId18"/>
    <p:sldId id="434" r:id="rId19"/>
    <p:sldId id="444" r:id="rId20"/>
    <p:sldId id="446" r:id="rId21"/>
    <p:sldId id="44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3"/>
    <a:srgbClr val="FAC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81497"/>
  </p:normalViewPr>
  <p:slideViewPr>
    <p:cSldViewPr snapToGrid="0" snapToObjects="1">
      <p:cViewPr>
        <p:scale>
          <a:sx n="100" d="100"/>
          <a:sy n="100" d="100"/>
        </p:scale>
        <p:origin x="1336" y="144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F26C4-3A63-5E41-A251-4536345DDEFD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CE1C-0B76-4245-A3A0-C9C2ADEB1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07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9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799" y="4400549"/>
            <a:ext cx="5595257" cy="42846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N’hésitez pas à rappeler la consigne encore une fois :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b="0" i="1" dirty="0"/>
              <a:t>Concernant les symptômes qui annoncent un accident hémorragique, pouvez-vous sur les échelles suivantes : indiquez avec des croix votre situation d’AVANT lorsque vous n’étiez pas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 </a:t>
            </a:r>
            <a:r>
              <a:rPr lang="fr-FR" b="0" i="1" dirty="0"/>
              <a:t>et avec des icônes « valider » celles de MAINTENANT alors que vous êtes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</a:t>
            </a:r>
          </a:p>
          <a:p>
            <a:pPr marL="0" lvl="0" indent="0">
              <a:buFont typeface="Wingdings" pitchFamily="2" charset="2"/>
              <a:buNone/>
            </a:pPr>
            <a:r>
              <a:rPr lang="fr-FR" b="1" dirty="0"/>
              <a:t>ALTERNATIVE : Vous pouvez aussi procéder pour cette consigne en 2 temps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d’abord demander d’indiquer comment c’était AVANT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faire une rapide synthèse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puis demander comment c’est MAINTENANT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et faire un tour de voix pour que chaque participant justifie son choix de MAINTENANT </a:t>
            </a:r>
            <a:endParaRPr lang="fr-FR" b="0" i="1" baseline="30000" dirty="0"/>
          </a:p>
          <a:p>
            <a:pPr marL="457200" lvl="1" indent="0">
              <a:buFont typeface="Wingdings" pitchFamily="2" charset="2"/>
              <a:buNone/>
            </a:pPr>
            <a:endParaRPr lang="fr-FR" b="0" i="1" baseline="30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Accompagnez les participants pour qu’ils puissent annoter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Cf. tutoriel en annexe A</a:t>
            </a:r>
            <a:br>
              <a:rPr lang="fr-FR" b="0" dirty="0"/>
            </a:br>
            <a:endParaRPr lang="fr-F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Pour mémoire, voici les messages clés à faire émerger chez les participants :« Qu’est-ce qu’on peut retenir ? »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La plupart du temps les accidents </a:t>
            </a:r>
            <a:r>
              <a:rPr lang="fr-FR" dirty="0" err="1"/>
              <a:t>hémorragiques</a:t>
            </a:r>
            <a:r>
              <a:rPr lang="fr-FR" dirty="0"/>
              <a:t> sous </a:t>
            </a:r>
            <a:r>
              <a:rPr lang="fr-FR" dirty="0" err="1"/>
              <a:t>Hemlibra</a:t>
            </a:r>
            <a:r>
              <a:rPr lang="fr-FR" dirty="0"/>
              <a:t>® surviennent dans un contexte de traumatisme et non plus </a:t>
            </a:r>
            <a:r>
              <a:rPr lang="fr-FR" dirty="0" err="1"/>
              <a:t>spontane</a:t>
            </a:r>
            <a:r>
              <a:rPr lang="fr-FR" dirty="0"/>
              <a:t>́.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Par </a:t>
            </a:r>
            <a:r>
              <a:rPr lang="fr-FR" dirty="0" err="1"/>
              <a:t>conséquent</a:t>
            </a:r>
            <a:r>
              <a:rPr lang="fr-FR" dirty="0"/>
              <a:t> les accidents </a:t>
            </a:r>
            <a:r>
              <a:rPr lang="fr-FR" dirty="0" err="1"/>
              <a:t>hémorragiques</a:t>
            </a:r>
            <a:r>
              <a:rPr lang="fr-FR" dirty="0"/>
              <a:t>, et leurs </a:t>
            </a:r>
            <a:r>
              <a:rPr lang="fr-FR" dirty="0" err="1"/>
              <a:t>symptômes</a:t>
            </a:r>
            <a:r>
              <a:rPr lang="fr-FR" dirty="0"/>
              <a:t>, sont moins </a:t>
            </a:r>
            <a:r>
              <a:rPr lang="fr-FR" dirty="0" err="1"/>
              <a:t>fréquents</a:t>
            </a:r>
            <a:r>
              <a:rPr lang="fr-F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0" dirty="0"/>
          </a:p>
          <a:p>
            <a:pPr marL="0" indent="0">
              <a:buFont typeface="Arial" panose="020B0604020202020204" pitchFamily="34" charset="0"/>
              <a:buNone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26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N’hésitez pas à rappeler la consigne encore une fois :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b="0" i="1" dirty="0"/>
              <a:t>Concernant les symptômes qui annoncent un accident hémorragique, pouvez-vous sur les échelles suivantes : indiquez avec des croix votre situation d’AVANT lorsque vous n’étiez pas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 </a:t>
            </a:r>
            <a:r>
              <a:rPr lang="fr-FR" b="0" i="1" dirty="0"/>
              <a:t>et avec des icônes « valider » celles de MAINTENANT alors que vous êtes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</a:t>
            </a:r>
          </a:p>
          <a:p>
            <a:pPr marL="0" lvl="0" indent="0">
              <a:buFont typeface="Wingdings" pitchFamily="2" charset="2"/>
              <a:buNone/>
            </a:pPr>
            <a:r>
              <a:rPr lang="fr-FR" b="1" dirty="0"/>
              <a:t>ALTERNATIVE : Vous pouvez aussi procéder pour cette consigne en 2 temps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d’abord demander d’indiquer comment c’était AVANT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faire une rapide synthèse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puis demander comment c’est MAINTENANT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et faire un tour de voix pour que chaque participant justifie son choix de MAINTENANT </a:t>
            </a:r>
            <a:endParaRPr lang="fr-FR" b="0" i="1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fr-F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Accompagnez les participants pour qu’ils puissent annoter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Cf. tutoriel en annexe A </a:t>
            </a:r>
            <a:br>
              <a:rPr lang="fr-FR" b="0" dirty="0"/>
            </a:br>
            <a:endParaRPr lang="fr-FR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Pour mémoire, voici les messages clés à faire émerger chez les participants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symptômes des accidents hémorragiques sous </a:t>
            </a:r>
            <a:r>
              <a:rPr lang="fr-FR" dirty="0" err="1"/>
              <a:t>Hemlibra</a:t>
            </a:r>
            <a:r>
              <a:rPr lang="fr-FR" dirty="0"/>
              <a:t>® surviennent de manière moins violente, moins intense.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 plus, les symptômes peuvent survenir de manière retardée : p. ex. ce n’est que le lendemain, on se rend compte que cela ne va pas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Enfin, pour certains, les symptômes surviennent de manière plus progressive.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Pour toutes ces raisons, les symptômes peuvent être difficiles à identifier.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0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5257" cy="391613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N’hésitez pas à rappeler la consigne encore une fois :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b="0" i="1" dirty="0"/>
              <a:t>Concernant les symptômes qui annoncent un accident hémorragique, pouvez-vous sur les échelles suivantes : indiquez avec des croix votre situation d’AVANT lorsque vous n’étiez pas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 </a:t>
            </a:r>
            <a:r>
              <a:rPr lang="fr-FR" b="0" i="1" dirty="0"/>
              <a:t>et avec des icônes « valider » celles de MAINTENANT alors que vous êtes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</a:t>
            </a:r>
          </a:p>
          <a:p>
            <a:pPr marL="0" lvl="0" indent="0">
              <a:buFont typeface="Wingdings" pitchFamily="2" charset="2"/>
              <a:buNone/>
            </a:pPr>
            <a:r>
              <a:rPr lang="fr-FR" b="1" dirty="0"/>
              <a:t>ALTERNATIVE : Vous pouvez aussi procéder pour cette consigne en 2 temps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d’abord demander d’indiquer comment c’était AVANT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faire une rapide synthèse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puis demander comment c’est MAINTENANT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et faire un tour de voix pour que chaque participant justifie son choix de MAINTENANT </a:t>
            </a:r>
            <a:endParaRPr lang="fr-FR" b="0" i="1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fr-F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Accompagnez les participants pour qu’ils puissent annoter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Cf. tutoriel en annexe A </a:t>
            </a:r>
          </a:p>
          <a:p>
            <a:endParaRPr lang="fr-FR" dirty="0"/>
          </a:p>
          <a:p>
            <a:pPr algn="l"/>
            <a:r>
              <a:rPr lang="fr-FR" b="1" dirty="0"/>
              <a:t>Pour mémoire, voici les messages clés à faire émerger chez les participants 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dirty="0" err="1"/>
              <a:t>durée</a:t>
            </a:r>
            <a:r>
              <a:rPr lang="fr-FR" dirty="0"/>
              <a:t> du saignement sous </a:t>
            </a:r>
            <a:r>
              <a:rPr lang="fr-FR" dirty="0" err="1"/>
              <a:t>Hemlibra</a:t>
            </a:r>
            <a:r>
              <a:rPr lang="fr-FR" dirty="0"/>
              <a:t>® est souvent raccourcie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ou bien le saignement s’arrête spontanément.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Ainsi le lendemain, les manifestations peuvent avoir disparu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8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35013" y="536575"/>
            <a:ext cx="5138737" cy="28908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60614" y="3684815"/>
            <a:ext cx="5736771" cy="3600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N’hésitez pas à rappeler la consigne encore une fois :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b="0" i="1" dirty="0"/>
              <a:t>Concernant les symptômes qui annoncent un accident hémorragique, pouvez-vous sur les échelles suivantes : indiquez avec des croix votre situation d’AVANT lorsque vous n’étiez pas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 </a:t>
            </a:r>
            <a:r>
              <a:rPr lang="fr-FR" b="0" i="1" dirty="0"/>
              <a:t>et avec des icônes « valider » celles de MAINTENANT alors que vous êtes sous </a:t>
            </a:r>
            <a:r>
              <a:rPr lang="fr-FR" b="0" i="1" dirty="0" err="1"/>
              <a:t>Hemlibra</a:t>
            </a:r>
            <a:r>
              <a:rPr lang="fr-FR" b="0" i="1" baseline="30000" dirty="0"/>
              <a:t>®</a:t>
            </a:r>
          </a:p>
          <a:p>
            <a:pPr marL="0" lvl="0" indent="0">
              <a:buFont typeface="Wingdings" pitchFamily="2" charset="2"/>
              <a:buNone/>
            </a:pPr>
            <a:r>
              <a:rPr lang="fr-FR" b="1" dirty="0"/>
              <a:t>ALTERNATIVE : Vous pouvez aussi procéder pour cette consigne en 2 temps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d’abord demander d’indiquer comment c’était AVANT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faire une rapide synthèse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puis demander comment c’est MAINTENANT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="0" dirty="0"/>
              <a:t>et faire un tour de voix pour que chaque participant justifie son choix de MAINTENANT </a:t>
            </a:r>
            <a:endParaRPr lang="fr-FR" b="0" i="1" baseline="30000" dirty="0"/>
          </a:p>
          <a:p>
            <a:pPr marL="457200" lvl="1" indent="0">
              <a:buFont typeface="Wingdings" pitchFamily="2" charset="2"/>
              <a:buNone/>
            </a:pPr>
            <a:endParaRPr lang="fr-FR" b="0" i="1" baseline="30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Accompagnez les participants pour qu’ils puissent annoter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Cf. tutoriel en annexe 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="0" dirty="0">
              <a:solidFill>
                <a:schemeClr val="tx1"/>
              </a:solidFill>
            </a:endParaRPr>
          </a:p>
          <a:p>
            <a:pPr algn="l"/>
            <a:r>
              <a:rPr lang="fr-FR" b="1" dirty="0"/>
              <a:t>Pour mémoire, voici les messages clés à faire émerger chez les participants 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La douleur des accidents aigus peut diminuer ou disparaitre sous </a:t>
            </a:r>
            <a:r>
              <a:rPr lang="fr-FR" dirty="0" err="1"/>
              <a:t>Hemlibra</a:t>
            </a:r>
            <a:r>
              <a:rPr lang="fr-FR" dirty="0"/>
              <a:t>®.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Cependant chez le patient avec arthropathie, la douleur chronique sera peut-être plus perçue par contraste.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Ou bien chez d’autres la douleur chronique va diminuer.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Il y a donc potentiellement modification de la douleur chronique.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Pour terminer cette activité, reprendre l’ensemble des messages concernant les symptômes.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ATTENTION avant de passer la synthèse </a:t>
            </a:r>
            <a:r>
              <a:rPr lang="fr-FR" dirty="0"/>
              <a:t>: pensez +++ à effacer avec la « Gomme » sinon les annotations vont continuer à s’afficher sur le reste de vos diapositives comme un calque 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58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89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clôture par une activité brève de fin d’atelier est importante.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24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5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08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667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9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dirty="0"/>
              <a:t>GUIDE D’ANIMATION À DISTANCE</a:t>
            </a:r>
          </a:p>
          <a:p>
            <a:r>
              <a:rPr lang="fr-FR" b="1" dirty="0"/>
              <a:t>Préambule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Cet atelier de 1 h 30 environ correspond à l’atelier présentiel : </a:t>
            </a:r>
            <a:r>
              <a:rPr lang="fr-FR" sz="1100" dirty="0"/>
              <a:t>Qu’est-ce qui change dans mes symptômes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Cet atelier de 1 h 30 est modifiable à votre guise : vous pouvez passer les animations qui ne vous conviennent pas, modifier des libellés…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précaution, conservez bien un fichier source et faites des copies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Cet atelier a beaucoup d’animations avec de nombreux tours de parole : par conséquent, ne prenez pas plus de 5 à 6 participants sinon votre timing va dépasser largement le temps prévu.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Cet atelier peut être enregistré (cf. tutoriel en annexe B). Attention l’enregistrement sera visible par les participants, il est donc nécessaire de demander leur autorisation en amont.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Les activités utilisées dans cet atelier</a:t>
            </a:r>
          </a:p>
          <a:p>
            <a:r>
              <a:rPr lang="fr-FR" dirty="0"/>
              <a:t>A partir de ce diaporama, vous avez accès </a:t>
            </a:r>
            <a:r>
              <a:rPr lang="fr-FR" u="sng" dirty="0"/>
              <a:t>successivement</a:t>
            </a:r>
            <a:r>
              <a:rPr lang="fr-FR" dirty="0"/>
              <a:t> à diverses activités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un brise-glace sous forme d’une question sur leur état d’esprit à l’instant T, afin de lancer l’énergie du groupe mais surtout de familiariser les participants à une fonctionnalité de Zoom utilisée pendant cet atelier (ANNOTER/MARQUAGE)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l’utilisation par les participants de cette fonction ANNOTER/MARQUAGE de Zoom pour qualifier leurs symptômes sous </a:t>
            </a:r>
            <a:r>
              <a:rPr lang="fr-FR" dirty="0" err="1"/>
              <a:t>Hemlibra</a:t>
            </a:r>
            <a:r>
              <a:rPr lang="fr-FR" baseline="30000" dirty="0"/>
              <a:t>®</a:t>
            </a:r>
            <a:endParaRPr lang="fr-FR" i="1" baseline="30000" dirty="0"/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une synthèse sur cette qualification des symptômes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la conclusion par une activité brève de fin d’atelier</a:t>
            </a:r>
          </a:p>
          <a:p>
            <a:pPr marL="228600" indent="-228600">
              <a:buFont typeface="+mj-lt"/>
              <a:buAutoNum type="arabicPeriod"/>
            </a:pPr>
            <a:endParaRPr lang="fr-FR" dirty="0"/>
          </a:p>
          <a:p>
            <a:r>
              <a:rPr lang="fr-FR" b="1" dirty="0"/>
              <a:t>En conséquence, avant de démarrer cet atelier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Familiarisez-vous avec les fonctionnalités ANNOTER/MARQUAGE de 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N’oubliez pas d’ouvrir sur votre bureau d’ordinateur le fichier PowerPoint de votre diaporama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Placez votre guide d’animation à côté de vous sur un format papier (ou sur un autre écran différent) car vous ne pourrez pas le voir une fois votre diaporama en plein écran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Avoir devant vous la liste des participants prévus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dirty="0"/>
              <a:t>pour pouvoir organiser les prises de parole et solliciter nommément chaque participant de façon à n’oublier personne lors des « tours de table »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dirty="0"/>
              <a:t>avec leur numéro de téléphone pour pouvoir les contacter rapidement si problème technique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1200" b="1" i="1" dirty="0">
                <a:solidFill>
                  <a:schemeClr val="accent2"/>
                </a:solidFill>
              </a:rPr>
              <a:t>Est-ce nécessaire de le rappeler ? Avoir une bonne connexion internet (la tester en amont) et réaliser des tests micro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1200" b="1" i="1" dirty="0">
                <a:solidFill>
                  <a:schemeClr val="accent2"/>
                </a:solidFill>
              </a:rPr>
              <a:t>Possibilité d’enregistrer l’atelier si accord des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fr-FR" dirty="0"/>
          </a:p>
          <a:p>
            <a:pPr marL="228600" indent="-22860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75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42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Accompagnez les participants pour qu’ils puissent annoter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Cf. tutoriel en annexe A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6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16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82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Cet ultime test de connexion </a:t>
            </a:r>
            <a:r>
              <a:rPr lang="fr-FR" b="1" u="sng" dirty="0"/>
              <a:t>avec une question sur leur état d’esprit</a:t>
            </a:r>
            <a:r>
              <a:rPr lang="fr-FR" b="1" u="none" dirty="0"/>
              <a:t> </a:t>
            </a:r>
            <a:r>
              <a:rPr lang="fr-FR" b="1" dirty="0"/>
              <a:t>permet tout à la fois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 briser la glace / lancer l’énergie du groupe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et de familiariser les participants à la fonctionnalité ANNOTER qui sera utile pendant l’atelier (cf. Tutoriel en annexe A de ce document)</a:t>
            </a:r>
          </a:p>
          <a:p>
            <a:endParaRPr lang="fr-FR" dirty="0"/>
          </a:p>
          <a:p>
            <a:r>
              <a:rPr lang="fr-FR" b="1" dirty="0"/>
              <a:t>Après ce brise-glace, vous posez oralement les règles d’échanges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bienveillance</a:t>
            </a:r>
            <a:r>
              <a:rPr lang="en-US" dirty="0"/>
              <a:t>, non </a:t>
            </a:r>
            <a:r>
              <a:rPr lang="en-US" dirty="0" err="1"/>
              <a:t>jugement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confidentialité</a:t>
            </a:r>
            <a:r>
              <a:rPr lang="en-US" dirty="0"/>
              <a:t> des </a:t>
            </a:r>
            <a:r>
              <a:rPr lang="en-US" dirty="0" err="1"/>
              <a:t>échanges</a:t>
            </a:r>
            <a:r>
              <a:rPr lang="en-US" dirty="0"/>
              <a:t> entre </a:t>
            </a:r>
            <a:r>
              <a:rPr lang="en-US" dirty="0" err="1"/>
              <a:t>eux</a:t>
            </a:r>
            <a:r>
              <a:rPr lang="en-US" dirty="0"/>
              <a:t> 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u="sng" dirty="0"/>
              <a:t>pendant</a:t>
            </a:r>
            <a:r>
              <a:rPr lang="en-US" dirty="0"/>
              <a:t>…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dirty="0"/>
              <a:t>MAIS AUSSI </a:t>
            </a:r>
            <a:r>
              <a:rPr lang="en-US" u="sng" dirty="0"/>
              <a:t>après</a:t>
            </a:r>
            <a:r>
              <a:rPr lang="en-US" u="none" dirty="0"/>
              <a:t>, </a:t>
            </a:r>
            <a:r>
              <a:rPr lang="en-US" u="none" dirty="0" err="1"/>
              <a:t>notamment</a:t>
            </a:r>
            <a:r>
              <a:rPr lang="en-US" u="none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invitez</a:t>
            </a:r>
            <a:r>
              <a:rPr lang="en-US" dirty="0"/>
              <a:t> les participants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écouter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replay </a:t>
            </a:r>
            <a:r>
              <a:rPr lang="en-US" dirty="0" err="1"/>
              <a:t>l’atelier</a:t>
            </a:r>
            <a:r>
              <a:rPr lang="en-US" dirty="0"/>
              <a:t> </a:t>
            </a:r>
            <a:r>
              <a:rPr lang="fr-FR" dirty="0"/>
              <a:t>(cf. Tutoriel pour enregistrer votre atelier, en annexe B de ce document)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 pas </a:t>
            </a:r>
            <a:r>
              <a:rPr lang="en-US" dirty="0" err="1"/>
              <a:t>s’interrompre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 pas </a:t>
            </a:r>
            <a:r>
              <a:rPr lang="en-US" dirty="0" err="1"/>
              <a:t>parler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plusieurs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nommer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quelqu’un</a:t>
            </a:r>
            <a:r>
              <a:rPr lang="en-US" dirty="0"/>
              <a:t> </a:t>
            </a:r>
            <a:r>
              <a:rPr lang="en-US" dirty="0" err="1"/>
              <a:t>prend</a:t>
            </a:r>
            <a:r>
              <a:rPr lang="en-US" dirty="0"/>
              <a:t> la parole”:  </a:t>
            </a:r>
            <a:r>
              <a:rPr lang="en-US" dirty="0" err="1"/>
              <a:t>p.ex</a:t>
            </a:r>
            <a:r>
              <a:rPr lang="en-US" dirty="0"/>
              <a:t>. </a:t>
            </a:r>
            <a:r>
              <a:rPr lang="en-US" i="1" dirty="0"/>
              <a:t>“</a:t>
            </a:r>
            <a:r>
              <a:rPr lang="en-US" i="1" dirty="0" err="1"/>
              <a:t>C’est</a:t>
            </a:r>
            <a:r>
              <a:rPr lang="en-US" i="1" dirty="0"/>
              <a:t> Isabelle qui </a:t>
            </a:r>
            <a:r>
              <a:rPr lang="en-US" i="1" dirty="0" err="1"/>
              <a:t>parle</a:t>
            </a:r>
            <a:r>
              <a:rPr lang="en-US" i="1" dirty="0"/>
              <a:t>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8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Accompagnez les participants pour qu’ils puissent annoter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Cf. tutoriel en annexe A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ED7FA-B3CF-2C47-A295-298C70D584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0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la consigne de présentation (à écrire sur la dia) :</a:t>
            </a:r>
          </a:p>
          <a:p>
            <a:r>
              <a:rPr lang="fr-FR" b="1" dirty="0"/>
              <a:t>p.ex.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Prénom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Âge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Patient ou parent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Lieu de vie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Depuis combien de temps vous êtes sous </a:t>
            </a:r>
            <a:r>
              <a:rPr lang="fr-FR" dirty="0" err="1"/>
              <a:t>Hemlibra</a:t>
            </a:r>
            <a:r>
              <a:rPr lang="fr-FR" dirty="0"/>
              <a:t>®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Et une attente concernant cet atelier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39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14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animer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Vous allez vous servir de la fonction annoter puis marquage de zoom (cf. Tutoriel en annexe A)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1CE1C-0B76-4245-A3A0-C9C2ADEB1C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93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B564F-DDA9-374C-8A0D-294311995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0AE0FF-FE62-AF4D-A2FD-93CE3D3D8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8DAF0-08D3-ED4D-BE86-0EB3723A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6BF3C5-D061-A543-BEDD-86ABC319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D2D9A-7A20-BF4B-ACE5-9F5AAC76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3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0CACB-E787-4B46-84CD-C5275152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98B7AD-48A3-DF45-A2E6-99FFBE1B7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7393CA-7114-EF4B-BBB4-3B73496D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42BB5-C8F3-5744-BA20-EBC66CB6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511EB9-9241-9F40-BABA-0C48C1C5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11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AE9CCA-8DC1-7E48-9C97-B626599CE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B69419-722B-154F-8026-66E8FF9F3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951F7E-7C88-7643-80D3-7265CFCC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F5C7E1-4B99-754D-94A1-486376FD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DEE6F2-AE24-E049-8627-D699101B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1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A83B2-5442-9B42-A4DD-77E85AB7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EE9B85-9396-1047-BA50-E6A68E27A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A3D664-78EC-2A43-9BBD-394FB933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972648-431F-3243-BF47-D31A00DD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AE1D83-6A20-4C40-927E-B8B683DA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5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52C8F-731D-164B-994E-61012A03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D6D9F-A3A1-1C4B-AFAD-6BCC9AB3D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455635-A8E6-554F-A950-670D3A4F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F4C8D-E83E-A343-8268-381E70CF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81536F-51F8-844C-9052-70D5010E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5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F3F02-7B58-2B4C-9AC7-658BC79E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C850B-A6AF-EC4A-A2E6-C596214FC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5EBC0D-1C33-654F-A0B5-C63D167AB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1341C-F4C2-A849-9F51-455FE6D7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F740A3-264B-3543-8FD6-FFDA6E25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0F5CB0-F751-6749-A3D3-707AB9EA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10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52E6B-B3FA-7247-8B8C-28AF0635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BBA37-CF7A-5149-80D6-5160684A8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7C695F-831E-4549-9098-11C61C807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1EB24A-C5BA-8E45-9B5A-116FCD528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601C68-A412-9048-9CF5-C7E95BE9C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FB807D-F666-CD4D-AA0F-5FE03ABC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3B5E04-4CD3-1948-AF35-F3333ACA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1A2212-51A2-EA44-9CA2-F5132B16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3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70E2E-963A-4746-972A-5D1E54D6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6ED481-96AB-0044-802F-69F8637F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C6826D-919E-CC4C-B648-2C4BA49B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7E55A6-BF1D-804B-9D94-A7F5CF3F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30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84DA8D-4692-3543-A9F8-5BA0C549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C481CE-EE7A-D14A-92AC-84361F7F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C6F89C-1686-FF40-8FA1-4BFBC999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9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B82E2-E53A-D144-94B3-FB24D236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CFBDE-5F22-9D45-9D5F-972ACB68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0BB9A6-1B23-494C-822C-E104A47C9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08C92A-D722-E045-827B-4C8090AF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EA4527-6769-C344-B224-90EBA891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626378-BEC7-7244-A61D-11588A3B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6AD46-53ED-A242-AD0A-D39C26F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082180-CD77-3849-A011-C81074A4C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511DC-1C30-C849-99C4-A40BEEE59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8C0793-20BF-1944-AE87-2228C6C2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750530-8ACF-2C47-895A-03F248B0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7C7925-3167-CF46-806C-A0AA47C5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13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DCABF3-8E34-3149-8CEB-E6D54348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A8C97-B554-084B-9E0C-1E7388F5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22313C-ECDB-CF40-B46D-89773EC8B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7A5E-B69A-DF4B-BFDF-2C31218DB148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19DE2-0B1D-FE4F-86AB-B1481689A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EBFA9-2778-AB44-9D9B-E5BE3E866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FF54-86FA-D047-9157-71A398113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40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71B071-67D4-1145-BA3D-24BA87AFA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1" r="2547" b="35702"/>
          <a:stretch/>
        </p:blipFill>
        <p:spPr>
          <a:xfrm>
            <a:off x="12377" y="1282"/>
            <a:ext cx="12188952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4936F-5807-7C43-BCD6-F1DBDA0F1DDC}"/>
              </a:ext>
            </a:extLst>
          </p:cNvPr>
          <p:cNvSpPr/>
          <p:nvPr/>
        </p:nvSpPr>
        <p:spPr>
          <a:xfrm>
            <a:off x="4508938" y="5318234"/>
            <a:ext cx="5969876" cy="609600"/>
          </a:xfrm>
          <a:prstGeom prst="rect">
            <a:avLst/>
          </a:prstGeom>
          <a:solidFill>
            <a:srgbClr val="AF5592"/>
          </a:solidFill>
          <a:ln>
            <a:solidFill>
              <a:srgbClr val="AF5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2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C649A0-EBD1-FB44-A370-DC4B0FA94B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321" b="51030"/>
          <a:stretch/>
        </p:blipFill>
        <p:spPr>
          <a:xfrm>
            <a:off x="2" y="1128604"/>
            <a:ext cx="12191998" cy="19509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80C324-69D6-7B48-8995-756C23D36C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897"/>
          <a:stretch/>
        </p:blipFill>
        <p:spPr>
          <a:xfrm>
            <a:off x="2" y="0"/>
            <a:ext cx="12191998" cy="11286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76C571-02CC-CB42-989A-9A919F8EF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47871" b="7165"/>
          <a:stretch/>
        </p:blipFill>
        <p:spPr>
          <a:xfrm>
            <a:off x="0" y="2984936"/>
            <a:ext cx="12191998" cy="38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1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C649A0-EBD1-FB44-A370-DC4B0FA94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26321" b="51762"/>
          <a:stretch/>
        </p:blipFill>
        <p:spPr>
          <a:xfrm>
            <a:off x="2" y="1128604"/>
            <a:ext cx="12191998" cy="18878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80C324-69D6-7B48-8995-756C23D36C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897"/>
          <a:stretch/>
        </p:blipFill>
        <p:spPr>
          <a:xfrm>
            <a:off x="2" y="0"/>
            <a:ext cx="12191998" cy="1128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919894-CE62-FE47-B91D-EC044FE1DD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445" b="29006"/>
          <a:stretch/>
        </p:blipFill>
        <p:spPr>
          <a:xfrm>
            <a:off x="2" y="3016469"/>
            <a:ext cx="12191998" cy="20284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332A77-8F16-1C4C-ADDC-D6A5656CC9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70918" b="7165"/>
          <a:stretch/>
        </p:blipFill>
        <p:spPr>
          <a:xfrm>
            <a:off x="0" y="4973909"/>
            <a:ext cx="12191998" cy="18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C649A0-EBD1-FB44-A370-DC4B0FA94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26321" b="51762"/>
          <a:stretch/>
        </p:blipFill>
        <p:spPr>
          <a:xfrm>
            <a:off x="2" y="1128604"/>
            <a:ext cx="12191998" cy="18878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80C324-69D6-7B48-8995-756C23D36C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897"/>
          <a:stretch/>
        </p:blipFill>
        <p:spPr>
          <a:xfrm>
            <a:off x="2" y="0"/>
            <a:ext cx="12191998" cy="1128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919894-CE62-FE47-B91D-EC044FE1DD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47445" b="29006"/>
          <a:stretch/>
        </p:blipFill>
        <p:spPr>
          <a:xfrm>
            <a:off x="2" y="3016469"/>
            <a:ext cx="12191998" cy="20284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332A77-8F16-1C4C-ADDC-D6A5656CC9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70918" b="16601"/>
          <a:stretch/>
        </p:blipFill>
        <p:spPr>
          <a:xfrm>
            <a:off x="0" y="4973909"/>
            <a:ext cx="12191998" cy="10750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788218-EB8B-1B4B-BB60-14D2012AD3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82105" b="7165"/>
          <a:stretch/>
        </p:blipFill>
        <p:spPr>
          <a:xfrm>
            <a:off x="2" y="5906813"/>
            <a:ext cx="12191998" cy="9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1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C649A0-EBD1-FB44-A370-DC4B0FA94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26321" b="51762"/>
          <a:stretch/>
        </p:blipFill>
        <p:spPr>
          <a:xfrm>
            <a:off x="2" y="1128604"/>
            <a:ext cx="12191998" cy="18878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80C324-69D6-7B48-8995-756C23D36C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897"/>
          <a:stretch/>
        </p:blipFill>
        <p:spPr>
          <a:xfrm>
            <a:off x="2" y="0"/>
            <a:ext cx="12191998" cy="1128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919894-CE62-FE47-B91D-EC044FE1DD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47445" b="29006"/>
          <a:stretch/>
        </p:blipFill>
        <p:spPr>
          <a:xfrm>
            <a:off x="2" y="3016469"/>
            <a:ext cx="12191998" cy="20284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332A77-8F16-1C4C-ADDC-D6A5656CC9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t="70918" b="16601"/>
          <a:stretch/>
        </p:blipFill>
        <p:spPr>
          <a:xfrm>
            <a:off x="0" y="4973909"/>
            <a:ext cx="12191998" cy="10750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788218-EB8B-1B4B-BB60-14D2012AD3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82105" b="7165"/>
          <a:stretch/>
        </p:blipFill>
        <p:spPr>
          <a:xfrm>
            <a:off x="2" y="5927833"/>
            <a:ext cx="12191998" cy="9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CB00FB6B-6861-454C-9EBC-FC18CBC9B1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82" b="23735"/>
          <a:stretch/>
        </p:blipFill>
        <p:spPr>
          <a:xfrm>
            <a:off x="-1" y="2"/>
            <a:ext cx="12191999" cy="541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D5C2D2-103E-6248-AD65-FB9325A53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166" y="0"/>
            <a:ext cx="1389117" cy="12810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1AB401-2506-B747-BBAD-4BB97DB8A014}"/>
              </a:ext>
            </a:extLst>
          </p:cNvPr>
          <p:cNvSpPr txBox="1"/>
          <p:nvPr/>
        </p:nvSpPr>
        <p:spPr>
          <a:xfrm>
            <a:off x="126122" y="1265792"/>
            <a:ext cx="11939752" cy="923330"/>
          </a:xfrm>
          <a:prstGeom prst="rect">
            <a:avLst/>
          </a:prstGeom>
          <a:solidFill>
            <a:srgbClr val="FAC3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La plupart du temps les accidents hémorragiques sous </a:t>
            </a:r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Hemlibra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® surviennent dans un contexte de TRAUMATISME et non plus spontané́. Par conséquent les accidents hémorragiques, et leurs symptômes, sont moins fréquents.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295623-6D9A-3C40-A025-2803C47989FC}"/>
              </a:ext>
            </a:extLst>
          </p:cNvPr>
          <p:cNvSpPr txBox="1"/>
          <p:nvPr/>
        </p:nvSpPr>
        <p:spPr>
          <a:xfrm>
            <a:off x="126122" y="2332546"/>
            <a:ext cx="11939752" cy="1477328"/>
          </a:xfrm>
          <a:prstGeom prst="rect">
            <a:avLst/>
          </a:prstGeom>
          <a:solidFill>
            <a:srgbClr val="FFE6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Les symptômes des accidents hémorragiques sous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Hemlibra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® surviennent de manière moins violente, moins intense. De plus, les symptômes peuvent survenir de manière retardée</a:t>
            </a:r>
          </a:p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(p. ex. ce n’est que le lendemain, on se rend compte que cela ne va pas). Enfin, pour certains, les symptômes surviennent de manière plus progressive.</a:t>
            </a:r>
          </a:p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  <a:sym typeface="Wingdings" pitchFamily="2" charset="2"/>
              </a:rPr>
              <a:t>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́ Pour toutes ces raisons, les symptômes peuvent être DIFFICILES à identifier.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279085-F5C7-8243-A7D5-7B52C3F4822C}"/>
              </a:ext>
            </a:extLst>
          </p:cNvPr>
          <p:cNvSpPr txBox="1"/>
          <p:nvPr/>
        </p:nvSpPr>
        <p:spPr>
          <a:xfrm>
            <a:off x="126122" y="3979330"/>
            <a:ext cx="11939752" cy="646331"/>
          </a:xfrm>
          <a:prstGeom prst="rect">
            <a:avLst/>
          </a:prstGeom>
          <a:solidFill>
            <a:srgbClr val="FAC3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La durée du saignement sous </a:t>
            </a:r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Hemlibra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® est souvent raccourcie ou il s’arête spontanément.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Ainsi le lendemain, les manifestations peuvent avoir DISPARU.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A98508-9C29-D940-A8F0-B67D7DF5213C}"/>
              </a:ext>
            </a:extLst>
          </p:cNvPr>
          <p:cNvSpPr txBox="1"/>
          <p:nvPr/>
        </p:nvSpPr>
        <p:spPr>
          <a:xfrm>
            <a:off x="126122" y="4758788"/>
            <a:ext cx="11939752" cy="1200329"/>
          </a:xfrm>
          <a:prstGeom prst="rect">
            <a:avLst/>
          </a:prstGeom>
          <a:solidFill>
            <a:srgbClr val="FFE6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Si la douleur des accidents aigus peut DIMINUER ou disparaitre sous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Hemlibra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®, cependant chez le patient avec arthropathie, la douleur chronique sera peut-être plus perçue par contraste. </a:t>
            </a:r>
          </a:p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Ou bien chez d’autres la douleur chronique va diminuer.</a:t>
            </a:r>
          </a:p>
          <a:p>
            <a:pPr algn="ctr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Il y a donc potentiellement modification de la douleur chronique.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59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CB00FB6B-6861-454C-9EBC-FC18CBC9B1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82" b="23735"/>
          <a:stretch/>
        </p:blipFill>
        <p:spPr>
          <a:xfrm>
            <a:off x="-1" y="2"/>
            <a:ext cx="12191999" cy="541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D5C2D2-103E-6248-AD65-FB9325A53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166" y="0"/>
            <a:ext cx="1389117" cy="12810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1AB401-2506-B747-BBAD-4BB97DB8A014}"/>
              </a:ext>
            </a:extLst>
          </p:cNvPr>
          <p:cNvSpPr txBox="1"/>
          <p:nvPr/>
        </p:nvSpPr>
        <p:spPr>
          <a:xfrm>
            <a:off x="875" y="1553096"/>
            <a:ext cx="12192001" cy="4154984"/>
          </a:xfrm>
          <a:prstGeom prst="rect">
            <a:avLst/>
          </a:prstGeom>
          <a:solidFill>
            <a:srgbClr val="FAC3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POUR CONCLURE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Pouvez-vous, chacun à tour de rôle, dire :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  <a:sym typeface="Wingdings" pitchFamily="2" charset="2"/>
              </a:rPr>
              <a:t> 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soit quelque chose que vous avez appris dans l’atelier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  <a:sym typeface="Wingdings" pitchFamily="2" charset="2"/>
              </a:rPr>
              <a:t> 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soit quelque chose qui vous a surpris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8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CB00FB6B-6861-454C-9EBC-FC18CBC9B1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82" b="23735"/>
          <a:stretch/>
        </p:blipFill>
        <p:spPr>
          <a:xfrm>
            <a:off x="-1" y="2"/>
            <a:ext cx="12191999" cy="541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D5C2D2-103E-6248-AD65-FB9325A53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166" y="0"/>
            <a:ext cx="1389117" cy="12810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1AB401-2506-B747-BBAD-4BB97DB8A014}"/>
              </a:ext>
            </a:extLst>
          </p:cNvPr>
          <p:cNvSpPr txBox="1"/>
          <p:nvPr/>
        </p:nvSpPr>
        <p:spPr>
          <a:xfrm>
            <a:off x="875" y="2390763"/>
            <a:ext cx="12192001" cy="2308324"/>
          </a:xfrm>
          <a:prstGeom prst="rect">
            <a:avLst/>
          </a:prstGeom>
          <a:solidFill>
            <a:srgbClr val="FAC3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b">
            <a:spAutoFit/>
          </a:bodyPr>
          <a:lstStyle/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MERCI !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1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8DA34A2-DF35-854A-BFB0-EBF38BC879DC}"/>
              </a:ext>
            </a:extLst>
          </p:cNvPr>
          <p:cNvSpPr txBox="1"/>
          <p:nvPr/>
        </p:nvSpPr>
        <p:spPr>
          <a:xfrm>
            <a:off x="0" y="1118736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ANNEXES </a:t>
            </a:r>
          </a:p>
          <a:p>
            <a:pPr algn="ctr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POUR L’ANIMATEUR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D385BD4-F478-A24D-A1BA-5338B9D3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740024"/>
            <a:ext cx="11185071" cy="31223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/>
              <a:t>ANNEXE A : pour faire annoter les participants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ANNEXE B : pour enregistrer votre atelier et pouvoir le proposer en </a:t>
            </a:r>
            <a:r>
              <a:rPr lang="fr-FR" sz="2400" b="1" dirty="0" err="1"/>
              <a:t>replay</a:t>
            </a:r>
            <a:r>
              <a:rPr lang="fr-FR" sz="2400" b="1" dirty="0"/>
              <a:t> aux participants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ANNEXE C : dia vierge pour les émoticônes du brise glace</a:t>
            </a:r>
          </a:p>
        </p:txBody>
      </p:sp>
    </p:spTree>
    <p:extLst>
      <p:ext uri="{BB962C8B-B14F-4D97-AF65-F5344CB8AC3E}">
        <p14:creationId xmlns:p14="http://schemas.microsoft.com/office/powerpoint/2010/main" val="319337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55FF9B-77F9-0141-AACC-EE3F282E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23" y="1025793"/>
            <a:ext cx="11592542" cy="5562654"/>
          </a:xfrm>
        </p:spPr>
        <p:txBody>
          <a:bodyPr>
            <a:normAutofit/>
          </a:bodyPr>
          <a:lstStyle/>
          <a:p>
            <a:r>
              <a:rPr lang="fr-FR" dirty="0"/>
              <a:t>Les participants doivent cliquer sur l’option « Annoter » que l’on trouve dans le bandeau en haut en cliquant sur « option d’affichage ».  </a:t>
            </a:r>
          </a:p>
          <a:p>
            <a:pPr marL="0" indent="0">
              <a:buNone/>
            </a:pPr>
            <a:br>
              <a:rPr lang="fr-FR" dirty="0">
                <a:highlight>
                  <a:srgbClr val="FFFF00"/>
                </a:highlight>
              </a:rPr>
            </a:br>
            <a:endParaRPr lang="fr-FR" dirty="0">
              <a:highlight>
                <a:srgbClr val="FFFF00"/>
              </a:highlight>
            </a:endParaRPr>
          </a:p>
          <a:p>
            <a:r>
              <a:rPr lang="fr-FR" dirty="0"/>
              <a:t>Puis dans le bouton Marquage, faites leur sélectionner la croix ou l’icône valider </a:t>
            </a:r>
          </a:p>
          <a:p>
            <a:endParaRPr lang="fr-FR" dirty="0"/>
          </a:p>
          <a:p>
            <a:r>
              <a:rPr lang="fr-FR" dirty="0"/>
              <a:t>ATTENTION à la fin de l’activité avec le marquage :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faites une capture d’écran si vous voulez conserver la production du groupe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pensez à effacer +++ avec la « Gomme »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sinon les annotations vont continuer à s’afficher sur le reste de vos diapositives comme un calque !</a:t>
            </a:r>
          </a:p>
          <a:p>
            <a:pPr lvl="1">
              <a:buFont typeface="Wingdings" pitchFamily="2" charset="2"/>
              <a:buChar char="ü"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sz="3200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74DAF5E-7B74-0F47-836C-DB27D2BC7306}"/>
              </a:ext>
            </a:extLst>
          </p:cNvPr>
          <p:cNvSpPr txBox="1">
            <a:spLocks/>
          </p:cNvSpPr>
          <p:nvPr/>
        </p:nvSpPr>
        <p:spPr>
          <a:xfrm>
            <a:off x="715736" y="269553"/>
            <a:ext cx="10210800" cy="70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ANNEXE A : pour faire annoter les participants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078CE2-1DC9-B043-ACC5-706E1524B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97" y="1969504"/>
            <a:ext cx="7480300" cy="533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9CB043-2040-A644-9F80-5767F22D2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90" y="3270571"/>
            <a:ext cx="776815" cy="5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F6933-3154-DD49-B98F-10375A0D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ANNEXE B : pour enregistrer votre atelier et pouvoir le proposer en </a:t>
            </a:r>
            <a:r>
              <a:rPr lang="fr-FR" b="1" dirty="0" err="1"/>
              <a:t>replay</a:t>
            </a:r>
            <a:r>
              <a:rPr lang="fr-FR" b="1" dirty="0"/>
              <a:t> aux participants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AA77E-B253-3142-9F0E-9B9287945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83864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u="sng" dirty="0">
                <a:solidFill>
                  <a:srgbClr val="FF0000"/>
                </a:solidFill>
              </a:rPr>
              <a:t>Avec l’accord des participants</a:t>
            </a:r>
            <a:r>
              <a:rPr lang="fr-FR" dirty="0"/>
              <a:t>, vous pouvez lancer l’enregistrement audio et vidéo de votre atelier afin de l’archiver et de le partager ensuite avec vos participants</a:t>
            </a:r>
          </a:p>
          <a:p>
            <a:r>
              <a:rPr lang="fr-FR" dirty="0"/>
              <a:t>Cliquez sur « Enregistrer » dans la barre d’outils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En haut à gauche de votre fenêtre, il est indiqué que votre session est en cours d’enregistrement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participants voient également qu’un enregistrement est en cours</a:t>
            </a:r>
          </a:p>
          <a:p>
            <a:r>
              <a:rPr lang="fr-FR" dirty="0"/>
              <a:t>Pour terminer l’enregistrement, cliquez sur le bouton « Stop » :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Les fichiers audio et vidéo sont enregistrés automatiquement dans le dossier  « Documents » de votre ordinateur, dans un sous-dossier « Zoom » classé par date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83C4F3-C27E-2542-A589-5559E1C8E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16"/>
          <a:stretch/>
        </p:blipFill>
        <p:spPr>
          <a:xfrm>
            <a:off x="838200" y="2937191"/>
            <a:ext cx="10947400" cy="678051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6B92C9-A0DA-BE4B-B994-51590A3F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27" y="4186875"/>
            <a:ext cx="4580718" cy="7681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9567C2-863F-7742-BC9F-3EB4A47D5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011" y="4955070"/>
            <a:ext cx="963705" cy="5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0968B80-1CD7-364B-BDFE-E0D6D59E6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1" b="12102"/>
          <a:stretch/>
        </p:blipFill>
        <p:spPr>
          <a:xfrm>
            <a:off x="-76907" y="864973"/>
            <a:ext cx="12885521" cy="5993027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77F419-BC37-5A4E-8929-F3CDF872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38139"/>
          <a:stretch/>
        </p:blipFill>
        <p:spPr>
          <a:xfrm>
            <a:off x="-2" y="0"/>
            <a:ext cx="12192000" cy="1222574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DA34A2-DF35-854A-BFB0-EBF38BC879DC}"/>
              </a:ext>
            </a:extLst>
          </p:cNvPr>
          <p:cNvSpPr txBox="1"/>
          <p:nvPr/>
        </p:nvSpPr>
        <p:spPr>
          <a:xfrm>
            <a:off x="0" y="1823098"/>
            <a:ext cx="12192000" cy="24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Qu’est-ce qui change </a:t>
            </a:r>
          </a:p>
          <a:p>
            <a:pPr algn="ctr">
              <a:lnSpc>
                <a:spcPct val="200000"/>
              </a:lnSpc>
            </a:pPr>
            <a:r>
              <a:rPr lang="fr-FR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dans mes symptômes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713735-3F54-AC48-86CA-3F5F74CBFE95}"/>
              </a:ext>
            </a:extLst>
          </p:cNvPr>
          <p:cNvSpPr txBox="1"/>
          <p:nvPr/>
        </p:nvSpPr>
        <p:spPr>
          <a:xfrm>
            <a:off x="-1355836" y="434905"/>
            <a:ext cx="1354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fr-FR" sz="2800" dirty="0">
                <a:solidFill>
                  <a:schemeClr val="bg1"/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ATELIER D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84D66C-3083-AF4D-AC13-2C747A1B6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912" r="2547" b="35702"/>
          <a:stretch/>
        </p:blipFill>
        <p:spPr>
          <a:xfrm>
            <a:off x="5775603" y="5575137"/>
            <a:ext cx="4647811" cy="12740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BCEBDE-8A83-8745-9FE7-A88E1249CF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01" r="2547" b="59987"/>
          <a:stretch/>
        </p:blipFill>
        <p:spPr>
          <a:xfrm>
            <a:off x="1533232" y="5575137"/>
            <a:ext cx="4242371" cy="12740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5C4FBC-AAAD-A14F-B5E0-A1066EB59E08}"/>
              </a:ext>
            </a:extLst>
          </p:cNvPr>
          <p:cNvSpPr/>
          <p:nvPr/>
        </p:nvSpPr>
        <p:spPr>
          <a:xfrm>
            <a:off x="7504386" y="6264166"/>
            <a:ext cx="2513588" cy="262758"/>
          </a:xfrm>
          <a:prstGeom prst="rect">
            <a:avLst/>
          </a:prstGeom>
          <a:solidFill>
            <a:srgbClr val="AF5592"/>
          </a:solidFill>
          <a:ln>
            <a:solidFill>
              <a:srgbClr val="AF5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77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D385BD4-F478-A24D-A1BA-5338B9D3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740024"/>
            <a:ext cx="11185071" cy="31223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/>
              <a:t>ANNEXE C : dia vierge pour les émoticônes du brise glace</a:t>
            </a:r>
          </a:p>
        </p:txBody>
      </p:sp>
    </p:spTree>
    <p:extLst>
      <p:ext uri="{BB962C8B-B14F-4D97-AF65-F5344CB8AC3E}">
        <p14:creationId xmlns:p14="http://schemas.microsoft.com/office/powerpoint/2010/main" val="196478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0D9B31-3BC9-6841-8999-572856240D2F}"/>
              </a:ext>
            </a:extLst>
          </p:cNvPr>
          <p:cNvSpPr txBox="1"/>
          <p:nvPr/>
        </p:nvSpPr>
        <p:spPr>
          <a:xfrm>
            <a:off x="-1" y="1266427"/>
            <a:ext cx="12192001" cy="461665"/>
          </a:xfrm>
          <a:prstGeom prst="rect">
            <a:avLst/>
          </a:prstGeom>
          <a:solidFill>
            <a:srgbClr val="ED8CC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Test de connexion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77F419-BC37-5A4E-8929-F3CDF872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39"/>
          <a:stretch/>
        </p:blipFill>
        <p:spPr>
          <a:xfrm>
            <a:off x="0" y="0"/>
            <a:ext cx="12192000" cy="1222574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32C3F4-29BD-914E-B057-7EF8BC7F5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9" y="1879600"/>
            <a:ext cx="8382000" cy="497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0BE173-6180-EF48-805A-43FBC3C93ABC}"/>
              </a:ext>
            </a:extLst>
          </p:cNvPr>
          <p:cNvSpPr/>
          <p:nvPr/>
        </p:nvSpPr>
        <p:spPr>
          <a:xfrm>
            <a:off x="5375189" y="5338119"/>
            <a:ext cx="1470454" cy="1519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98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0D9B31-3BC9-6841-8999-572856240D2F}"/>
              </a:ext>
            </a:extLst>
          </p:cNvPr>
          <p:cNvSpPr txBox="1"/>
          <p:nvPr/>
        </p:nvSpPr>
        <p:spPr>
          <a:xfrm>
            <a:off x="-1" y="1266427"/>
            <a:ext cx="12192001" cy="461665"/>
          </a:xfrm>
          <a:prstGeom prst="rect">
            <a:avLst/>
          </a:prstGeom>
          <a:solidFill>
            <a:srgbClr val="ED8CC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Comment cet atelier va se dérouler ?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77F419-BC37-5A4E-8929-F3CDF872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39"/>
          <a:stretch/>
        </p:blipFill>
        <p:spPr>
          <a:xfrm>
            <a:off x="0" y="0"/>
            <a:ext cx="12192000" cy="122257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C2D077-EB6A-4945-A222-B9081612D1A0}"/>
              </a:ext>
            </a:extLst>
          </p:cNvPr>
          <p:cNvSpPr txBox="1"/>
          <p:nvPr/>
        </p:nvSpPr>
        <p:spPr>
          <a:xfrm>
            <a:off x="1" y="2323894"/>
            <a:ext cx="12192000" cy="29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Présentation des objectifs de  l’atelier et test de connexion ……………….....………………………………15 min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Présentation des intervenants et des participants ………………………………….………………………………10 min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Activité ludique autour des changements concernant les symptômes des accidents hémorragiques……………………………………..……………………………………………………………………………………… 55 min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Synthèse …………………………………………………………………………………..…………………………………………………. 10 min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AD387B-1C29-F843-9977-880C5A0BEDA5}"/>
              </a:ext>
            </a:extLst>
          </p:cNvPr>
          <p:cNvSpPr txBox="1"/>
          <p:nvPr/>
        </p:nvSpPr>
        <p:spPr>
          <a:xfrm>
            <a:off x="6077910" y="4876800"/>
            <a:ext cx="4190571" cy="369332"/>
          </a:xfrm>
          <a:prstGeom prst="rect">
            <a:avLst/>
          </a:prstGeom>
          <a:solidFill>
            <a:srgbClr val="ED8CC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Durée de l’atelier 1 heure 30</a:t>
            </a:r>
          </a:p>
        </p:txBody>
      </p:sp>
    </p:spTree>
    <p:extLst>
      <p:ext uri="{BB962C8B-B14F-4D97-AF65-F5344CB8AC3E}">
        <p14:creationId xmlns:p14="http://schemas.microsoft.com/office/powerpoint/2010/main" val="404216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77F419-BC37-5A4E-8929-F3CDF872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39"/>
          <a:stretch/>
        </p:blipFill>
        <p:spPr>
          <a:xfrm>
            <a:off x="0" y="0"/>
            <a:ext cx="12192000" cy="1222574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757B120-C34A-F34F-873A-18425DBEA9A0}"/>
              </a:ext>
            </a:extLst>
          </p:cNvPr>
          <p:cNvSpPr txBox="1"/>
          <p:nvPr/>
        </p:nvSpPr>
        <p:spPr>
          <a:xfrm>
            <a:off x="0" y="2050091"/>
            <a:ext cx="12191998" cy="2126159"/>
          </a:xfrm>
          <a:prstGeom prst="rect">
            <a:avLst/>
          </a:prstGeom>
          <a:solidFill>
            <a:srgbClr val="F4AE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b="1" dirty="0">
                <a:latin typeface="Biome" panose="020B0503030204020804" pitchFamily="34" charset="0"/>
                <a:cs typeface="Biome" panose="020B0503030204020804" pitchFamily="34" charset="0"/>
              </a:rPr>
              <a:t>Cet atelier devrait vous aider à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Expliquer les conséquences du traitement par </a:t>
            </a:r>
            <a:r>
              <a:rPr lang="fr-FR" dirty="0" err="1">
                <a:latin typeface="Biome" panose="020B0503030204020804" pitchFamily="34" charset="0"/>
                <a:cs typeface="Biome" panose="020B0503030204020804" pitchFamily="34" charset="0"/>
              </a:rPr>
              <a:t>Hemlibra</a:t>
            </a: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® sur les signes de la maladie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Préciser le caractère moins violent des manifestations d’accident hémorragique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Préciser le caractère potentiellement progressif des manifestations d’accident hémorragique</a:t>
            </a:r>
          </a:p>
          <a:p>
            <a:pPr lvl="1">
              <a:lnSpc>
                <a:spcPct val="150000"/>
              </a:lnSpc>
            </a:pPr>
            <a:endParaRPr lang="fr-FR" strike="sngStrike" dirty="0">
              <a:highlight>
                <a:srgbClr val="FFF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0D9B31-3BC9-6841-8999-572856240D2F}"/>
              </a:ext>
            </a:extLst>
          </p:cNvPr>
          <p:cNvSpPr txBox="1"/>
          <p:nvPr/>
        </p:nvSpPr>
        <p:spPr>
          <a:xfrm>
            <a:off x="-1" y="1266427"/>
            <a:ext cx="12192001" cy="461665"/>
          </a:xfrm>
          <a:prstGeom prst="rect">
            <a:avLst/>
          </a:prstGeom>
          <a:solidFill>
            <a:srgbClr val="ED8CC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Test de connexion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77F419-BC37-5A4E-8929-F3CDF872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39"/>
          <a:stretch/>
        </p:blipFill>
        <p:spPr>
          <a:xfrm>
            <a:off x="0" y="0"/>
            <a:ext cx="12192000" cy="1222574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757B120-C34A-F34F-873A-18425DBEA9A0}"/>
              </a:ext>
            </a:extLst>
          </p:cNvPr>
          <p:cNvSpPr txBox="1"/>
          <p:nvPr/>
        </p:nvSpPr>
        <p:spPr>
          <a:xfrm>
            <a:off x="0" y="2050091"/>
            <a:ext cx="12191998" cy="295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endParaRPr lang="fr-FR" strike="sngStrike" dirty="0">
              <a:solidFill>
                <a:srgbClr val="FF0000"/>
              </a:solidFill>
              <a:highlight>
                <a:srgbClr val="FFF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Vous nous entendez 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Voyez-vous le diaporama ?</a:t>
            </a:r>
            <a:b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</a:br>
            <a:endParaRPr lang="fr-FR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Parmi ces émoticônes, quel est votre état d’esprit en arrivant à cet atelier ?</a:t>
            </a:r>
            <a:b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  <a:t>Pour répondre, utilisez la fonctionnalité Annoter puis marquage  avec une croix</a:t>
            </a:r>
            <a:br>
              <a:rPr lang="fr-FR" dirty="0">
                <a:latin typeface="Biome" panose="020B0503030204020804" pitchFamily="34" charset="0"/>
                <a:cs typeface="Biome" panose="020B0503030204020804" pitchFamily="34" charset="0"/>
              </a:rPr>
            </a:br>
            <a:endParaRPr lang="fr-FR" dirty="0">
              <a:solidFill>
                <a:srgbClr val="FF0000"/>
              </a:solidFill>
              <a:highlight>
                <a:srgbClr val="FFFF00"/>
              </a:highlight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7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0D9B31-3BC9-6841-8999-572856240D2F}"/>
              </a:ext>
            </a:extLst>
          </p:cNvPr>
          <p:cNvSpPr txBox="1"/>
          <p:nvPr/>
        </p:nvSpPr>
        <p:spPr>
          <a:xfrm>
            <a:off x="-1" y="1266427"/>
            <a:ext cx="12192001" cy="461665"/>
          </a:xfrm>
          <a:prstGeom prst="rect">
            <a:avLst/>
          </a:prstGeom>
          <a:solidFill>
            <a:srgbClr val="ED8CC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Test de connexion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77F419-BC37-5A4E-8929-F3CDF872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39"/>
          <a:stretch/>
        </p:blipFill>
        <p:spPr>
          <a:xfrm>
            <a:off x="0" y="0"/>
            <a:ext cx="12192000" cy="1222574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32C3F4-29BD-914E-B057-7EF8BC7F5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9" y="1879600"/>
            <a:ext cx="8382000" cy="497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0BE173-6180-EF48-805A-43FBC3C93ABC}"/>
              </a:ext>
            </a:extLst>
          </p:cNvPr>
          <p:cNvSpPr/>
          <p:nvPr/>
        </p:nvSpPr>
        <p:spPr>
          <a:xfrm>
            <a:off x="5375189" y="5338119"/>
            <a:ext cx="1470454" cy="1519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0D9B31-3BC9-6841-8999-572856240D2F}"/>
              </a:ext>
            </a:extLst>
          </p:cNvPr>
          <p:cNvSpPr txBox="1"/>
          <p:nvPr/>
        </p:nvSpPr>
        <p:spPr>
          <a:xfrm>
            <a:off x="-1" y="2274838"/>
            <a:ext cx="12192001" cy="2308324"/>
          </a:xfrm>
          <a:prstGeom prst="rect">
            <a:avLst/>
          </a:prstGeom>
          <a:solidFill>
            <a:srgbClr val="ED8CC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b">
            <a:spAutoFit/>
          </a:bodyPr>
          <a:lstStyle/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Présentez-vous…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77F419-BC37-5A4E-8929-F3CDF872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39"/>
          <a:stretch/>
        </p:blipFill>
        <p:spPr>
          <a:xfrm>
            <a:off x="0" y="0"/>
            <a:ext cx="12192000" cy="1222574"/>
          </a:xfrm>
        </p:spPr>
      </p:pic>
    </p:spTree>
    <p:extLst>
      <p:ext uri="{BB962C8B-B14F-4D97-AF65-F5344CB8AC3E}">
        <p14:creationId xmlns:p14="http://schemas.microsoft.com/office/powerpoint/2010/main" val="321059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41979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9"/>
            <a:ext cx="12192000" cy="6858000"/>
          </a:xfrm>
          <a:prstGeom prst="rect">
            <a:avLst/>
          </a:prstGeom>
        </p:spPr>
      </p:pic>
      <p:sp>
        <p:nvSpPr>
          <p:cNvPr id="3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598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2E5EEE7-B371-3147-AE82-3C737945B0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6628" r="5472" b="-1"/>
          <a:stretch/>
        </p:blipFill>
        <p:spPr>
          <a:xfrm>
            <a:off x="20" y="1449210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E9C3A521-A943-DC4E-B8E8-7061697F5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82" b="23735"/>
          <a:stretch/>
        </p:blipFill>
        <p:spPr>
          <a:xfrm>
            <a:off x="-1" y="2"/>
            <a:ext cx="12191999" cy="54197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19FD225-FDAD-4B46-A35A-365F883A491E}"/>
              </a:ext>
            </a:extLst>
          </p:cNvPr>
          <p:cNvSpPr txBox="1"/>
          <p:nvPr/>
        </p:nvSpPr>
        <p:spPr>
          <a:xfrm>
            <a:off x="5150417" y="1532604"/>
            <a:ext cx="6886762" cy="4325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Est-ce que les manifestations des accidents hémorragiques changent sous </a:t>
            </a:r>
            <a:r>
              <a:rPr lang="fr-FR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Hemlibra</a:t>
            </a:r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77"/>
                <a:cs typeface="Aharoni" panose="02010803020104030203" pitchFamily="2" charset="-79"/>
              </a:rPr>
              <a:t>® 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4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0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582068-99E4-1145-BD38-DB6A6741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2" b="12157"/>
          <a:stretch/>
        </p:blipFill>
        <p:spPr>
          <a:xfrm>
            <a:off x="0" y="403179"/>
            <a:ext cx="13894754" cy="6454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C72523-AB2F-0D45-9677-E00C6D9E7450}"/>
              </a:ext>
            </a:extLst>
          </p:cNvPr>
          <p:cNvSpPr/>
          <p:nvPr/>
        </p:nvSpPr>
        <p:spPr>
          <a:xfrm>
            <a:off x="7129849" y="5560541"/>
            <a:ext cx="1495167" cy="107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CB00FB6B-6861-454C-9EBC-FC18CBC9B1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82" b="23735"/>
          <a:stretch/>
        </p:blipFill>
        <p:spPr>
          <a:xfrm>
            <a:off x="-1" y="2"/>
            <a:ext cx="12191999" cy="541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D5C2D2-103E-6248-AD65-FB9325A53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166" y="0"/>
            <a:ext cx="1389117" cy="12810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1AB401-2506-B747-BBAD-4BB97DB8A014}"/>
              </a:ext>
            </a:extLst>
          </p:cNvPr>
          <p:cNvSpPr txBox="1"/>
          <p:nvPr/>
        </p:nvSpPr>
        <p:spPr>
          <a:xfrm>
            <a:off x="875" y="1368430"/>
            <a:ext cx="12192001" cy="4524315"/>
          </a:xfrm>
          <a:prstGeom prst="rect">
            <a:avLst/>
          </a:prstGeom>
          <a:solidFill>
            <a:srgbClr val="FAC3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ACTIVITÉ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Concernant les symptômes qui annoncent un accident hémorragique, </a:t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</a:b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pouvez-vous sur les échelles suivantes :</a:t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</a:b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Indiquer avec des croix  votre situation d’AVANT lorsque vous n’étiez pas sous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Hemlibra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®</a:t>
            </a:r>
          </a:p>
          <a:p>
            <a:pPr marL="342900" indent="-342900" algn="ctr">
              <a:buFont typeface="Wingdings" pitchFamily="2" charset="2"/>
              <a:buChar char="à"/>
            </a:pP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à"/>
            </a:pP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et avec des icônes validés celle de MAINTENANT alors que vous êtes sous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Hemlibra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ome" panose="020B0604020202020204" pitchFamily="34" charset="0"/>
                <a:cs typeface="Biome" panose="020B0604020202020204" pitchFamily="34" charset="0"/>
              </a:rPr>
              <a:t>®</a:t>
            </a: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  <a:p>
            <a:pPr algn="ctr"/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ome" panose="020B0604020202020204" pitchFamily="34" charset="0"/>
              <a:cs typeface="Biome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D8EDC-51F7-754E-9806-EB980B6CE4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77778" l="4500" r="95375">
                        <a14:foregroundMark x1="6688" y1="18444" x2="6688" y2="18444"/>
                        <a14:foregroundMark x1="8813" y1="77778" x2="6313" y2="75889"/>
                        <a14:foregroundMark x1="4500" y1="14667" x2="4500" y2="14667"/>
                        <a14:foregroundMark x1="63313" y1="58222" x2="63313" y2="58222"/>
                        <a14:foregroundMark x1="64750" y1="65111" x2="64750" y2="65111"/>
                        <a14:foregroundMark x1="67188" y1="58889" x2="87438" y2="18333"/>
                        <a14:foregroundMark x1="87438" y1="18333" x2="92875" y2="16556"/>
                        <a14:foregroundMark x1="93188" y1="15889" x2="93188" y2="15889"/>
                        <a14:foregroundMark x1="89313" y1="14000" x2="90000" y2="13333"/>
                        <a14:foregroundMark x1="90000" y1="14000" x2="91063" y2="13333"/>
                        <a14:foregroundMark x1="78250" y1="39889" x2="73125" y2="63667"/>
                        <a14:foregroundMark x1="73125" y1="63667" x2="58313" y2="56333"/>
                        <a14:foregroundMark x1="58313" y1="56333" x2="64000" y2="54444"/>
                        <a14:foregroundMark x1="70750" y1="65778" x2="58750" y2="52222"/>
                        <a14:foregroundMark x1="58750" y1="52222" x2="61187" y2="53111"/>
                        <a14:foregroundMark x1="56875" y1="49333" x2="56875" y2="49333"/>
                        <a14:foregroundMark x1="64000" y1="54444" x2="64750" y2="55000"/>
                        <a14:foregroundMark x1="70063" y1="69556" x2="61500" y2="60111"/>
                        <a14:foregroundMark x1="90000" y1="12778" x2="90000" y2="13333"/>
                        <a14:foregroundMark x1="88938" y1="13333" x2="93188" y2="17111"/>
                        <a14:foregroundMark x1="89625" y1="13333" x2="90000" y2="12778"/>
                        <a14:foregroundMark x1="91813" y1="13333" x2="92500" y2="12111"/>
                        <a14:foregroundMark x1="95375" y1="14667" x2="95375" y2="14667"/>
                      </a14:backgroundRemoval>
                    </a14:imgEffect>
                  </a14:imgLayer>
                </a14:imgProps>
              </a:ext>
            </a:extLst>
          </a:blip>
          <a:srcRect b="15297"/>
          <a:stretch/>
        </p:blipFill>
        <p:spPr>
          <a:xfrm>
            <a:off x="8468843" y="4694120"/>
            <a:ext cx="3378200" cy="16135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E0EE2B-8C53-0B4A-B847-DA5F6B17E955}"/>
              </a:ext>
            </a:extLst>
          </p:cNvPr>
          <p:cNvSpPr txBox="1"/>
          <p:nvPr/>
        </p:nvSpPr>
        <p:spPr>
          <a:xfrm>
            <a:off x="8903918" y="6307706"/>
            <a:ext cx="15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CROIX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F710D0-A1CD-0F4D-8F3F-86CE8D6160A5}"/>
              </a:ext>
            </a:extLst>
          </p:cNvPr>
          <p:cNvSpPr txBox="1"/>
          <p:nvPr/>
        </p:nvSpPr>
        <p:spPr>
          <a:xfrm>
            <a:off x="10335379" y="6307079"/>
            <a:ext cx="92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VALIDÉ</a:t>
            </a:r>
          </a:p>
        </p:txBody>
      </p:sp>
    </p:spTree>
    <p:extLst>
      <p:ext uri="{BB962C8B-B14F-4D97-AF65-F5344CB8AC3E}">
        <p14:creationId xmlns:p14="http://schemas.microsoft.com/office/powerpoint/2010/main" val="3236432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2057</Words>
  <Application>Microsoft Macintosh PowerPoint</Application>
  <PresentationFormat>Grand écran</PresentationFormat>
  <Paragraphs>222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Biome</vt:lpstr>
      <vt:lpstr>Calibri</vt:lpstr>
      <vt:lpstr>Calibri Light</vt:lpstr>
      <vt:lpstr>Cooper Black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 B : pour enregistrer votre atelier et pouvoir le proposer en replay aux participants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yves magar</cp:lastModifiedBy>
  <cp:revision>87</cp:revision>
  <cp:lastPrinted>2021-01-27T11:54:52Z</cp:lastPrinted>
  <dcterms:created xsi:type="dcterms:W3CDTF">2020-10-20T13:32:18Z</dcterms:created>
  <dcterms:modified xsi:type="dcterms:W3CDTF">2021-03-08T08:53:15Z</dcterms:modified>
</cp:coreProperties>
</file>