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sldIdLst>
    <p:sldId id="441" r:id="rId2"/>
    <p:sldId id="257" r:id="rId3"/>
    <p:sldId id="423" r:id="rId4"/>
    <p:sldId id="424" r:id="rId5"/>
    <p:sldId id="426" r:id="rId6"/>
    <p:sldId id="339" r:id="rId7"/>
    <p:sldId id="281" r:id="rId8"/>
    <p:sldId id="278" r:id="rId9"/>
    <p:sldId id="282" r:id="rId10"/>
    <p:sldId id="283" r:id="rId11"/>
    <p:sldId id="284" r:id="rId12"/>
    <p:sldId id="285" r:id="rId13"/>
    <p:sldId id="286" r:id="rId14"/>
    <p:sldId id="287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312" r:id="rId23"/>
    <p:sldId id="417" r:id="rId24"/>
    <p:sldId id="338" r:id="rId25"/>
    <p:sldId id="298" r:id="rId26"/>
    <p:sldId id="299" r:id="rId27"/>
    <p:sldId id="300" r:id="rId28"/>
    <p:sldId id="313" r:id="rId29"/>
    <p:sldId id="305" r:id="rId30"/>
    <p:sldId id="442" r:id="rId31"/>
    <p:sldId id="314" r:id="rId32"/>
    <p:sldId id="307" r:id="rId33"/>
    <p:sldId id="315" r:id="rId34"/>
    <p:sldId id="317" r:id="rId35"/>
    <p:sldId id="316" r:id="rId36"/>
    <p:sldId id="318" r:id="rId37"/>
    <p:sldId id="320" r:id="rId38"/>
    <p:sldId id="319" r:id="rId39"/>
    <p:sldId id="321" r:id="rId40"/>
    <p:sldId id="322" r:id="rId41"/>
    <p:sldId id="323" r:id="rId42"/>
    <p:sldId id="324" r:id="rId43"/>
    <p:sldId id="325" r:id="rId44"/>
    <p:sldId id="326" r:id="rId45"/>
    <p:sldId id="327" r:id="rId46"/>
    <p:sldId id="328" r:id="rId47"/>
    <p:sldId id="329" r:id="rId48"/>
    <p:sldId id="330" r:id="rId49"/>
    <p:sldId id="331" r:id="rId50"/>
    <p:sldId id="332" r:id="rId51"/>
    <p:sldId id="333" r:id="rId52"/>
    <p:sldId id="334" r:id="rId53"/>
    <p:sldId id="335" r:id="rId54"/>
    <p:sldId id="336" r:id="rId55"/>
    <p:sldId id="337" r:id="rId56"/>
    <p:sldId id="308" r:id="rId57"/>
    <p:sldId id="310" r:id="rId58"/>
    <p:sldId id="311" r:id="rId59"/>
    <p:sldId id="421" r:id="rId60"/>
    <p:sldId id="428" r:id="rId61"/>
    <p:sldId id="440" r:id="rId62"/>
    <p:sldId id="427" r:id="rId63"/>
    <p:sldId id="422" r:id="rId64"/>
    <p:sldId id="436" r:id="rId65"/>
    <p:sldId id="438" r:id="rId66"/>
    <p:sldId id="430" r:id="rId67"/>
    <p:sldId id="431" r:id="rId68"/>
    <p:sldId id="432" r:id="rId69"/>
    <p:sldId id="256" r:id="rId70"/>
    <p:sldId id="408" r:id="rId71"/>
    <p:sldId id="443" r:id="rId7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phie Aycaguer" initials="SA" lastIdx="1" clrIdx="0">
    <p:extLst>
      <p:ext uri="{19B8F6BF-5375-455C-9EA6-DF929625EA0E}">
        <p15:presenceInfo xmlns:p15="http://schemas.microsoft.com/office/powerpoint/2012/main" userId="S::sophie.aycaguer@edusante.onmicrosoft.com::c95811bd-a2b3-4b24-a677-2a42a6d2f51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AEDB"/>
    <a:srgbClr val="007BBB"/>
    <a:srgbClr val="E1BAD5"/>
    <a:srgbClr val="B0D4A1"/>
    <a:srgbClr val="005BA8"/>
    <a:srgbClr val="B5E1F6"/>
    <a:srgbClr val="7A0F54"/>
    <a:srgbClr val="00407C"/>
    <a:srgbClr val="00467F"/>
    <a:srgbClr val="FAC6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8932A0-559F-46E5-B924-711C83A32FE2}" v="1" dt="2020-12-09T18:06:21.875"/>
  </p1510:revLst>
</p1510:revInfo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2"/>
    <p:restoredTop sz="87755"/>
  </p:normalViewPr>
  <p:slideViewPr>
    <p:cSldViewPr snapToGrid="0" snapToObjects="1">
      <p:cViewPr varScale="1">
        <p:scale>
          <a:sx n="112" d="100"/>
          <a:sy n="112" d="100"/>
        </p:scale>
        <p:origin x="896" y="176"/>
      </p:cViewPr>
      <p:guideLst/>
    </p:cSldViewPr>
  </p:slideViewPr>
  <p:outlineViewPr>
    <p:cViewPr>
      <p:scale>
        <a:sx n="33" d="100"/>
        <a:sy n="33" d="100"/>
      </p:scale>
      <p:origin x="0" y="-8"/>
    </p:cViewPr>
  </p:outlin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152" d="100"/>
          <a:sy n="152" d="100"/>
        </p:scale>
        <p:origin x="3128" y="-2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79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ie Cotta" userId="959e8c302e813f1a" providerId="LiveId" clId="{8E8932A0-559F-46E5-B924-711C83A32FE2}"/>
    <pc:docChg chg="custSel modSld">
      <pc:chgData name="Emilie Cotta" userId="959e8c302e813f1a" providerId="LiveId" clId="{8E8932A0-559F-46E5-B924-711C83A32FE2}" dt="2020-12-09T18:06:24.977" v="2" actId="478"/>
      <pc:docMkLst>
        <pc:docMk/>
      </pc:docMkLst>
      <pc:sldChg chg="addSp delSp modSp mod">
        <pc:chgData name="Emilie Cotta" userId="959e8c302e813f1a" providerId="LiveId" clId="{8E8932A0-559F-46E5-B924-711C83A32FE2}" dt="2020-12-09T18:06:24.977" v="2" actId="478"/>
        <pc:sldMkLst>
          <pc:docMk/>
          <pc:sldMk cId="2552292529" sldId="443"/>
        </pc:sldMkLst>
        <pc:spChg chg="del">
          <ac:chgData name="Emilie Cotta" userId="959e8c302e813f1a" providerId="LiveId" clId="{8E8932A0-559F-46E5-B924-711C83A32FE2}" dt="2020-12-09T18:06:21.648" v="0" actId="478"/>
          <ac:spMkLst>
            <pc:docMk/>
            <pc:sldMk cId="2552292529" sldId="443"/>
            <ac:spMk id="3" creationId="{2655FF9B-77F9-0141-AACC-EE3F282E3A31}"/>
          </ac:spMkLst>
        </pc:spChg>
        <pc:spChg chg="add del mod">
          <ac:chgData name="Emilie Cotta" userId="959e8c302e813f1a" providerId="LiveId" clId="{8E8932A0-559F-46E5-B924-711C83A32FE2}" dt="2020-12-09T18:06:24.977" v="2" actId="478"/>
          <ac:spMkLst>
            <pc:docMk/>
            <pc:sldMk cId="2552292529" sldId="443"/>
            <ac:spMk id="4" creationId="{3479D545-0037-44D9-A01F-837CFAD76B96}"/>
          </ac:spMkLst>
        </pc:spChg>
        <pc:spChg chg="add mod">
          <ac:chgData name="Emilie Cotta" userId="959e8c302e813f1a" providerId="LiveId" clId="{8E8932A0-559F-46E5-B924-711C83A32FE2}" dt="2020-12-09T18:06:21.875" v="1"/>
          <ac:spMkLst>
            <pc:docMk/>
            <pc:sldMk cId="2552292529" sldId="443"/>
            <ac:spMk id="7" creationId="{119F5CE3-CC7F-4BCD-88C4-1FE62DC955DC}"/>
          </ac:spMkLst>
        </pc:spChg>
        <pc:spChg chg="mod">
          <ac:chgData name="Emilie Cotta" userId="959e8c302e813f1a" providerId="LiveId" clId="{8E8932A0-559F-46E5-B924-711C83A32FE2}" dt="2020-12-09T18:06:21.875" v="1"/>
          <ac:spMkLst>
            <pc:docMk/>
            <pc:sldMk cId="2552292529" sldId="443"/>
            <ac:spMk id="10" creationId="{71629F28-9CA4-4F29-A354-5CE806473E52}"/>
          </ac:spMkLst>
        </pc:spChg>
        <pc:grpChg chg="add mod">
          <ac:chgData name="Emilie Cotta" userId="959e8c302e813f1a" providerId="LiveId" clId="{8E8932A0-559F-46E5-B924-711C83A32FE2}" dt="2020-12-09T18:06:21.875" v="1"/>
          <ac:grpSpMkLst>
            <pc:docMk/>
            <pc:sldMk cId="2552292529" sldId="443"/>
            <ac:grpSpMk id="8" creationId="{2877DCC8-3A4E-4B4F-8D2A-A20A09B5714D}"/>
          </ac:grpSpMkLst>
        </pc:grpChg>
        <pc:picChg chg="mod">
          <ac:chgData name="Emilie Cotta" userId="959e8c302e813f1a" providerId="LiveId" clId="{8E8932A0-559F-46E5-B924-711C83A32FE2}" dt="2020-12-09T18:06:21.875" v="1"/>
          <ac:picMkLst>
            <pc:docMk/>
            <pc:sldMk cId="2552292529" sldId="443"/>
            <ac:picMk id="9" creationId="{013BED93-9389-422B-8024-836ACA0B2D4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4342D-5AFD-DA48-8B5E-08F8EF4805D5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ED7FA-B3CF-2C47-A295-298C70D584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55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719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0058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6555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0730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3767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717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71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7839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0678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6378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4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924050" y="404813"/>
            <a:ext cx="3143250" cy="17684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367146" y="2253526"/>
            <a:ext cx="6252018" cy="6631167"/>
          </a:xfrm>
        </p:spPr>
        <p:txBody>
          <a:bodyPr/>
          <a:lstStyle/>
          <a:p>
            <a:r>
              <a:rPr lang="fr-FR" sz="1400" b="1" dirty="0">
                <a:solidFill>
                  <a:srgbClr val="7030A0"/>
                </a:solidFill>
              </a:rPr>
              <a:t>GUIDE D’ANIMATION À DISTANCE</a:t>
            </a:r>
            <a:endParaRPr lang="fr-FR" dirty="0"/>
          </a:p>
          <a:p>
            <a:r>
              <a:rPr lang="fr-FR" b="1" dirty="0"/>
              <a:t>Préambule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1" dirty="0">
                <a:highlight>
                  <a:srgbClr val="FFFF00"/>
                </a:highlight>
              </a:rPr>
              <a:t>Cet atelier est destiné aux patients SANS INHBITEURS parce que, en dehors du </a:t>
            </a:r>
            <a:r>
              <a:rPr lang="fr-FR" b="1" dirty="0" err="1">
                <a:highlight>
                  <a:srgbClr val="FFFF00"/>
                </a:highlight>
              </a:rPr>
              <a:t>photolangage</a:t>
            </a:r>
            <a:r>
              <a:rPr lang="fr-FR" b="1" dirty="0">
                <a:highlight>
                  <a:srgbClr val="FFFF00"/>
                </a:highlight>
              </a:rPr>
              <a:t>®, les supports éducatifs utilisés sont spécifiques pour cette population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fr-FR" b="0" dirty="0"/>
              <a:t>C’est le seul atelier du programme à distance qui est spécifique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fr-FR" b="0" dirty="0"/>
              <a:t>Supports éducatifs spécifiques : la vidéo et les cartes attitudes en cas d’accident hémorragique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rgbClr val="FF0000"/>
                </a:solidFill>
              </a:rPr>
              <a:t>Un bandeau rouge </a:t>
            </a:r>
            <a:r>
              <a:rPr lang="fr-FR" b="0" dirty="0"/>
              <a:t>vous permet de le discerner du même atelier pour les patients AVEC INHBITEURS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Cet atelier de 2 h environ est un condensé de 3 ateliers présentiels dans l’ordre suivant :</a:t>
            </a:r>
          </a:p>
          <a:p>
            <a:pPr marL="628650" lvl="1" indent="-171450">
              <a:buFont typeface="Wingdings" pitchFamily="2" charset="2"/>
              <a:buChar char="ü"/>
            </a:pPr>
            <a:r>
              <a:rPr lang="fr-FR" sz="1100" dirty="0"/>
              <a:t>Atelier – Qu’est-ce qui change dans ma vie avec l’hémophilie ?</a:t>
            </a:r>
          </a:p>
          <a:p>
            <a:pPr marL="628650" lvl="1" indent="-171450">
              <a:buFont typeface="Wingdings" pitchFamily="2" charset="2"/>
              <a:buChar char="ü"/>
            </a:pPr>
            <a:r>
              <a:rPr lang="fr-FR" sz="1100" dirty="0"/>
              <a:t>Atelier – Comment ce traitement va me protéger ? Qu’est-ce qui change par rapport à avant ? </a:t>
            </a:r>
          </a:p>
          <a:p>
            <a:pPr marL="628650" lvl="1" indent="-171450">
              <a:buFont typeface="Wingdings" pitchFamily="2" charset="2"/>
              <a:buChar char="ü"/>
            </a:pPr>
            <a:r>
              <a:rPr lang="fr-FR" sz="1100" dirty="0"/>
              <a:t>Atelier – Qu’est-ce qui change dans le traitement de mes accidents hémorragiques 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Cet atelier de 2 h est modifiable à votre guise : vous pouvez passer les animations qui ne vous conviennent pas, modifier des libellés…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Par précaution, conservez bien un fichier source et faites des copies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Cet atelier a beaucoup d’animations avec de nombreux tours de parole : par conséquent, ne prenez pas plus de 5 à 6 participants sinon votre timing va dépasser largement le temps prévu.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Cet atelier peut être enregistré (cf. tutoriel en annexe C). Attention l’enregistrement sera visible par les participants, il est donc nécessaire de demander leur autorisation en amont.</a:t>
            </a:r>
            <a:br>
              <a:rPr lang="fr-FR" dirty="0"/>
            </a:br>
            <a:endParaRPr lang="fr-FR" dirty="0"/>
          </a:p>
          <a:p>
            <a:r>
              <a:rPr lang="fr-FR" b="1" dirty="0"/>
              <a:t>Les activités utilisées dans cet atelier</a:t>
            </a:r>
          </a:p>
          <a:p>
            <a:r>
              <a:rPr lang="fr-FR" dirty="0"/>
              <a:t>À partir de ce diaporama, vous avez </a:t>
            </a:r>
            <a:r>
              <a:rPr lang="fr-FR" u="sng" dirty="0"/>
              <a:t>successivement</a:t>
            </a:r>
            <a:r>
              <a:rPr lang="fr-FR" dirty="0"/>
              <a:t> accès à diverses activités : </a:t>
            </a:r>
          </a:p>
          <a:p>
            <a:pPr marL="228600" indent="-228600">
              <a:buFont typeface="+mj-lt"/>
              <a:buAutoNum type="arabicPeriod"/>
            </a:pPr>
            <a:r>
              <a:rPr lang="fr-FR" dirty="0"/>
              <a:t>un 1</a:t>
            </a:r>
            <a:r>
              <a:rPr lang="fr-FR" baseline="30000" dirty="0"/>
              <a:t>er</a:t>
            </a:r>
            <a:r>
              <a:rPr lang="fr-FR" dirty="0"/>
              <a:t> sondage sur leur météo du jour, afin de « briser la glace » mais surtout de familiariser les participants à la fonctionnalité SONDAGE utilisée en cours d’atelier </a:t>
            </a:r>
          </a:p>
          <a:p>
            <a:pPr marL="228600" indent="-228600">
              <a:buFont typeface="+mj-lt"/>
              <a:buAutoNum type="arabicPeriod"/>
            </a:pPr>
            <a:r>
              <a:rPr lang="fr-FR" dirty="0"/>
              <a:t>un </a:t>
            </a:r>
            <a:r>
              <a:rPr lang="fr-FR" dirty="0" err="1"/>
              <a:t>photolangage</a:t>
            </a:r>
            <a:r>
              <a:rPr lang="fr-FR" dirty="0"/>
              <a:t>® </a:t>
            </a:r>
          </a:p>
          <a:p>
            <a:pPr marL="228600" indent="-228600">
              <a:buFont typeface="+mj-lt"/>
              <a:buAutoNum type="arabicPeriod"/>
            </a:pPr>
            <a:r>
              <a:rPr lang="fr-FR" dirty="0"/>
              <a:t>la vidéo sur le mécanisme d’action </a:t>
            </a:r>
          </a:p>
          <a:p>
            <a:pPr marL="228600" indent="-228600">
              <a:buFont typeface="+mj-lt"/>
              <a:buAutoNum type="arabicPeriod"/>
            </a:pPr>
            <a:r>
              <a:rPr lang="fr-FR" dirty="0"/>
              <a:t>la sélection, via un 2</a:t>
            </a:r>
            <a:r>
              <a:rPr lang="fr-FR" baseline="30000" dirty="0"/>
              <a:t>e</a:t>
            </a:r>
            <a:r>
              <a:rPr lang="fr-FR" dirty="0"/>
              <a:t> sondage, des attitudes que les participants mettaient en place AVANT d’être sous </a:t>
            </a:r>
            <a:r>
              <a:rPr lang="fr-FR" dirty="0" err="1"/>
              <a:t>Hemlibra</a:t>
            </a:r>
            <a:r>
              <a:rPr lang="fr-FR" dirty="0"/>
              <a:t>®</a:t>
            </a:r>
          </a:p>
          <a:p>
            <a:pPr marL="228600" indent="-228600">
              <a:buFont typeface="+mj-lt"/>
              <a:buAutoNum type="arabicPeriod"/>
            </a:pPr>
            <a:r>
              <a:rPr lang="fr-FR" dirty="0"/>
              <a:t>une discussion sur - comment ces attitudes ont évolué MAINTENANT sous </a:t>
            </a:r>
            <a:r>
              <a:rPr lang="fr-FR" dirty="0" err="1"/>
              <a:t>Hemlibra</a:t>
            </a:r>
            <a:r>
              <a:rPr lang="fr-FR" dirty="0"/>
              <a:t>® </a:t>
            </a:r>
          </a:p>
          <a:p>
            <a:pPr marL="228600" indent="-228600">
              <a:buFont typeface="+mj-lt"/>
              <a:buAutoNum type="arabicPeriod"/>
            </a:pPr>
            <a:r>
              <a:rPr lang="fr-FR" dirty="0"/>
              <a:t>la conclusion par une activité brève de fin d’atelier</a:t>
            </a:r>
            <a:br>
              <a:rPr lang="fr-FR" dirty="0"/>
            </a:br>
            <a:endParaRPr lang="fr-FR" dirty="0"/>
          </a:p>
          <a:p>
            <a:r>
              <a:rPr lang="fr-FR" b="1" dirty="0"/>
              <a:t>En conséquence, avant de démarrer cet atelier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Avoir préparé les deux sondages en amont (cf. Tutoriel en annexe A de ce document)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N’oubliez pas d’ouvrir sur votre bureau d’ordinateur :</a:t>
            </a:r>
          </a:p>
          <a:p>
            <a:pPr marL="628650" lvl="1" indent="-171450">
              <a:buFont typeface="Wingdings" pitchFamily="2" charset="2"/>
              <a:buChar char="ü"/>
            </a:pPr>
            <a:r>
              <a:rPr lang="fr-FR" dirty="0"/>
              <a:t>le fichier PowerPoint de votre diaporama support</a:t>
            </a:r>
            <a:endParaRPr lang="fr-FR" dirty="0">
              <a:solidFill>
                <a:schemeClr val="tx1"/>
              </a:solidFill>
            </a:endParaRPr>
          </a:p>
          <a:p>
            <a:pPr marL="628650" lvl="1" indent="-171450">
              <a:buFont typeface="Wingdings" pitchFamily="2" charset="2"/>
              <a:buChar char="ü"/>
            </a:pPr>
            <a:r>
              <a:rPr lang="fr-FR" dirty="0"/>
              <a:t>le fichier de la vidéo SANS inhibiteurs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Placez votre guide d’animation à côté de vous sur un format papier (ou sur un autre écran différent) car vous ne pourrez pas le voir une fois votre diaporama en plein écran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Avoir devant vous la liste des participants prévus </a:t>
            </a:r>
          </a:p>
          <a:p>
            <a:pPr marL="628650" lvl="1" indent="-171450">
              <a:buFont typeface="Wingdings" pitchFamily="2" charset="2"/>
              <a:buChar char="ü"/>
            </a:pPr>
            <a:r>
              <a:rPr lang="fr-FR" dirty="0"/>
              <a:t>pour pouvoir organiser les prises de parole et solliciter nommément chaque participant de façon à n’oublier personne lors des « tours de table »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fr-FR" dirty="0"/>
              <a:t>avec leur numéro de téléphone pour pouvoir les contacter rapidement si problème technique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5013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11779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3656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01838" y="565150"/>
            <a:ext cx="3084512" cy="17351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524657" y="2427371"/>
            <a:ext cx="5966084" cy="6257842"/>
          </a:xfrm>
        </p:spPr>
        <p:txBody>
          <a:bodyPr/>
          <a:lstStyle/>
          <a:p>
            <a:r>
              <a:rPr lang="fr-FR" b="1" dirty="0"/>
              <a:t>Lors de la restitution :</a:t>
            </a:r>
          </a:p>
          <a:p>
            <a:pPr marL="228600" indent="-228600">
              <a:buFont typeface="+mj-lt"/>
              <a:buAutoNum type="arabicPeriod"/>
            </a:pPr>
            <a:r>
              <a:rPr lang="fr-FR" dirty="0"/>
              <a:t>dites aux participants qu’ils vont d’abord présenter la photo qui illustre le mieux les bénéfices de leur vie avec </a:t>
            </a:r>
            <a:r>
              <a:rPr lang="fr-FR" dirty="0" err="1"/>
              <a:t>Hemlibra</a:t>
            </a:r>
            <a:r>
              <a:rPr lang="fr-FR" dirty="0"/>
              <a:t>®</a:t>
            </a: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organisez le tour de parole (cf. Conseils pour optimiser les tours de parole en annexe D de ce document)</a:t>
            </a:r>
          </a:p>
          <a:p>
            <a:pPr marL="228600" lvl="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prenez des notes sur ce qui est dit</a:t>
            </a:r>
          </a:p>
          <a:p>
            <a:pPr marL="228600" lvl="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puis </a:t>
            </a:r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soit vous faites une synthèse de ce qui a été dit</a:t>
            </a:r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soit vous animez une discussion par une question de relance : </a:t>
            </a:r>
            <a:r>
              <a:rPr lang="fr-F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 qu’est-ce que vous avez ressenti en entendant les autres s’exprimer ? »</a:t>
            </a:r>
            <a:r>
              <a:rPr lang="fr-FR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MAIS ATTENTION AU TEMPS  !!! Cette alternative n’est envisageable que si vous consacrez votre atelier aux changements dans la vie sous </a:t>
            </a:r>
            <a:r>
              <a:rPr lang="fr-FR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Hemlibra</a:t>
            </a:r>
            <a:r>
              <a:rPr lang="fr-FR" sz="120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</a:t>
            </a:r>
            <a:r>
              <a:rPr lang="fr-FR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que vous n’</a:t>
            </a:r>
            <a:r>
              <a:rPr lang="fr-FR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ayiez</a:t>
            </a:r>
            <a:r>
              <a:rPr lang="fr-FR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très peu de participants</a:t>
            </a:r>
          </a:p>
          <a:p>
            <a:pPr marL="228600" lvl="0" indent="-228600">
              <a:buFont typeface="+mj-lt"/>
              <a:buAutoNum type="arabicPeriod"/>
            </a:pPr>
            <a:r>
              <a:rPr lang="fr-FR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demandez ensuite de présenter la photo qui illustre le mieux les inconvénients ou difficultés de leur vie</a:t>
            </a:r>
            <a:r>
              <a:rPr lang="fr-FR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r>
              <a:rPr lang="fr-FR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sous </a:t>
            </a:r>
            <a:r>
              <a:rPr lang="fr-FR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Hemlibra</a:t>
            </a:r>
            <a:r>
              <a:rPr lang="fr-FR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</a:t>
            </a:r>
          </a:p>
          <a:p>
            <a:pPr marL="228600" lvl="0" indent="-228600">
              <a:buFont typeface="+mj-lt"/>
              <a:buAutoNum type="arabicPeriod"/>
            </a:pPr>
            <a:r>
              <a:rPr lang="fr-FR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organisez le tour de parole</a:t>
            </a:r>
          </a:p>
          <a:p>
            <a:pPr marL="228600" lvl="0" indent="-228600">
              <a:buFont typeface="+mj-lt"/>
              <a:buAutoNum type="arabicPeriod"/>
            </a:pPr>
            <a:r>
              <a:rPr lang="fr-FR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prenez des notes</a:t>
            </a:r>
          </a:p>
          <a:p>
            <a:pPr marL="228600" lvl="0" indent="-228600">
              <a:buFont typeface="+mj-lt"/>
              <a:buAutoNum type="arabicPeriod"/>
            </a:pPr>
            <a:r>
              <a:rPr lang="fr-FR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introduisez l’activité suivante (dia suivante) : </a:t>
            </a:r>
            <a:r>
              <a:rPr lang="fr-FR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 vous avez exprimé comme inconvénients ou difficultés …. LES CITER.. …, nous allons ensemble chercher des pistes d’action </a:t>
            </a:r>
            <a:r>
              <a:rPr lang="fr-FR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fr-FR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---------------------------------------------------------------------------------------------------------------------------</a:t>
            </a:r>
          </a:p>
          <a:p>
            <a:pPr marL="0" lvl="0" indent="0">
              <a:buFont typeface="Wingdings" pitchFamily="2" charset="2"/>
              <a:buNone/>
            </a:pPr>
            <a:r>
              <a:rPr lang="fr-FR" sz="1600" b="1" i="1" kern="1200" dirty="0"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+mn-ea"/>
                <a:cs typeface="+mn-cs"/>
              </a:rPr>
              <a:t>*</a:t>
            </a:r>
            <a:r>
              <a:rPr lang="fr-FR" i="1" kern="1200" dirty="0"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+mn-ea"/>
                <a:cs typeface="+mn-cs"/>
              </a:rPr>
              <a:t>EXEMPLES DE DIFFICULTÉS RESSENTIES PAR LES PATIENTS SOUS HEMLIBRA</a:t>
            </a:r>
            <a:r>
              <a:rPr lang="fr-FR" i="1" kern="1200" baseline="30000" dirty="0"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+mn-ea"/>
                <a:cs typeface="+mn-cs"/>
              </a:rPr>
              <a:t>®</a:t>
            </a:r>
            <a:r>
              <a:rPr lang="fr-FR" i="1" kern="1200" dirty="0"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+mn-ea"/>
                <a:cs typeface="+mn-cs"/>
              </a:rPr>
              <a:t> :</a:t>
            </a:r>
          </a:p>
          <a:p>
            <a:pPr marL="171450" lvl="0" indent="-171450">
              <a:buFont typeface="Courier New" panose="02070309020205020404" pitchFamily="49" charset="0"/>
              <a:buChar char="o"/>
            </a:pPr>
            <a:r>
              <a:rPr lang="fr-FR" i="1" kern="1200" dirty="0"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+mn-ea"/>
                <a:cs typeface="+mn-cs"/>
              </a:rPr>
              <a:t>Après 20, 30, x années d’hémophilie, ils sont déroutés de ne plus avoir de signes</a:t>
            </a:r>
          </a:p>
          <a:p>
            <a:pPr marL="171450" lvl="0" indent="-171450">
              <a:buFont typeface="Courier New" panose="02070309020205020404" pitchFamily="49" charset="0"/>
              <a:buChar char="o"/>
            </a:pPr>
            <a:r>
              <a:rPr lang="fr-FR" i="1" kern="1200" dirty="0"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+mn-ea"/>
                <a:cs typeface="+mn-cs"/>
              </a:rPr>
              <a:t>Embêtés d’avoir un suivi renforcé et d’avoir à téléphoner plus souvent à leur </a:t>
            </a:r>
            <a:r>
              <a:rPr lang="fr-FR" i="1" kern="1200" dirty="0">
                <a:effectLst/>
                <a:latin typeface="Comic Sans MS" panose="030F0902030302020204" pitchFamily="66" charset="0"/>
                <a:ea typeface="+mn-ea"/>
                <a:cs typeface="+mn-cs"/>
              </a:rPr>
              <a:t>centre pour décider quoi faire en cas d’accident hémorragique, alors qu’avant ils se sentaient complètement autonomes</a:t>
            </a:r>
          </a:p>
          <a:p>
            <a:pPr marL="171450" lvl="0" indent="-171450">
              <a:buFont typeface="Courier New" panose="02070309020205020404" pitchFamily="49" charset="0"/>
              <a:buChar char="o"/>
            </a:pPr>
            <a:r>
              <a:rPr lang="fr-FR" sz="1200" i="1" dirty="0">
                <a:latin typeface="Comic Sans MS" panose="030F0902030302020204" pitchFamily="66" charset="0"/>
              </a:rPr>
              <a:t>Déception  à l’arrivée d’un saignement alors qu’on s’était figuré que cela n’arriverait plus</a:t>
            </a:r>
          </a:p>
          <a:p>
            <a:pPr marL="171450" lvl="0" indent="-171450">
              <a:buFont typeface="Courier New" panose="02070309020205020404" pitchFamily="49" charset="0"/>
              <a:buChar char="o"/>
            </a:pPr>
            <a:r>
              <a:rPr lang="fr-FR" sz="1200" i="1" dirty="0">
                <a:latin typeface="Comic Sans MS" panose="030F0902030302020204" pitchFamily="66" charset="0"/>
              </a:rPr>
              <a:t>Se sentir devoir resté en état de vigilance par rapport à l’éventualité d’un accident hémorragique</a:t>
            </a:r>
          </a:p>
          <a:p>
            <a:pPr marL="171450" lvl="0" indent="-171450">
              <a:buFont typeface="Courier New" panose="02070309020205020404" pitchFamily="49" charset="0"/>
              <a:buChar char="o"/>
            </a:pPr>
            <a:r>
              <a:rPr lang="fr-FR" sz="1200" i="1" dirty="0">
                <a:latin typeface="Comic Sans MS" panose="030F0902030302020204" pitchFamily="66" charset="0"/>
              </a:rPr>
              <a:t>Fatigue lors des premières injections</a:t>
            </a:r>
          </a:p>
          <a:p>
            <a:pPr marL="171450" lvl="0" indent="-171450">
              <a:buFont typeface="Courier New" panose="02070309020205020404" pitchFamily="49" charset="0"/>
              <a:buChar char="o"/>
            </a:pPr>
            <a:r>
              <a:rPr lang="fr-FR" sz="1200" i="1" dirty="0">
                <a:latin typeface="Comic Sans MS" panose="030F0902030302020204" pitchFamily="66" charset="0"/>
              </a:rPr>
              <a:t>Se réhabituer à analyser ses symptômes (p.ex. une douleur de cheville : hémarthrose ou pas hémarthrose ?)</a:t>
            </a:r>
          </a:p>
          <a:p>
            <a:pPr marL="171450" lvl="0" indent="-171450">
              <a:buFont typeface="Courier New" panose="02070309020205020404" pitchFamily="49" charset="0"/>
              <a:buChar char="o"/>
            </a:pPr>
            <a:r>
              <a:rPr lang="fr-FR" sz="1200" i="1" dirty="0">
                <a:latin typeface="Comic Sans MS" panose="030F0902030302020204" pitchFamily="66" charset="0"/>
              </a:rPr>
              <a:t>Stress aux premières injections d’</a:t>
            </a:r>
            <a:r>
              <a:rPr lang="fr-FR" sz="1200" i="1" dirty="0" err="1">
                <a:latin typeface="Comic Sans MS" panose="030F0902030302020204" pitchFamily="66" charset="0"/>
              </a:rPr>
              <a:t>Hemlibra</a:t>
            </a:r>
            <a:r>
              <a:rPr lang="fr-FR" sz="1200" i="1" dirty="0">
                <a:latin typeface="Comic Sans MS" panose="030F0902030302020204" pitchFamily="66" charset="0"/>
              </a:rPr>
              <a:t>®</a:t>
            </a:r>
          </a:p>
          <a:p>
            <a:pPr marL="171450" lvl="0" indent="-171450">
              <a:buFont typeface="Courier New" panose="02070309020205020404" pitchFamily="49" charset="0"/>
              <a:buChar char="o"/>
            </a:pPr>
            <a:r>
              <a:rPr lang="fr-FR" sz="1200" i="1" dirty="0">
                <a:latin typeface="Comic Sans MS" panose="030F0902030302020204" pitchFamily="66" charset="0"/>
              </a:rPr>
              <a:t>Etc.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fr-FR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0643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Pour animer cette activité, vous restez sur votre diaporama et c’est vous qui taperez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0" dirty="0"/>
              <a:t>quittez le plein écran de votre diaporama par la touche de votre clavier « </a:t>
            </a:r>
            <a:r>
              <a:rPr lang="fr-FR" b="0" dirty="0" err="1"/>
              <a:t>esc</a:t>
            </a:r>
            <a:r>
              <a:rPr lang="fr-FR" b="0" dirty="0"/>
              <a:t> » en haut à gauche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0" dirty="0"/>
              <a:t>cliquez </a:t>
            </a:r>
            <a:r>
              <a:rPr lang="fr-FR" dirty="0"/>
              <a:t>sur le bouton « Zone de texte » du </a:t>
            </a:r>
            <a:r>
              <a:rPr lang="fr-FR" dirty="0" err="1"/>
              <a:t>powerpoint</a:t>
            </a: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0" dirty="0"/>
              <a:t>tapez en titre la difficulté exprimée (une difficulté par dia)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0" dirty="0"/>
              <a:t>tapez leurs pistes d’action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0" dirty="0"/>
              <a:t>lancez la discussion et organisez en nuages avec le groupe</a:t>
            </a:r>
            <a:endParaRPr lang="fr-FR" b="1" dirty="0"/>
          </a:p>
          <a:p>
            <a:pPr marL="0" indent="0">
              <a:buFont typeface="Arial" panose="020B0604020202020204" pitchFamily="34" charset="0"/>
              <a:buNone/>
            </a:pPr>
            <a:endParaRPr lang="fr-FR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Si vous avez besoin d’autres diapositives PISTES D’ACTION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0" dirty="0"/>
              <a:t>allez en annexe 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0" dirty="0"/>
              <a:t>ou copiez la diapositive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9032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Introduisez la vidéo sur le mécanisme d’action d’</a:t>
            </a:r>
            <a:r>
              <a:rPr lang="fr-FR" b="1" dirty="0" err="1"/>
              <a:t>Hemlibra</a:t>
            </a:r>
            <a:r>
              <a:rPr lang="fr-FR" b="1" dirty="0"/>
              <a:t>®</a:t>
            </a:r>
          </a:p>
          <a:p>
            <a:endParaRPr lang="fr-FR" b="1" dirty="0"/>
          </a:p>
          <a:p>
            <a:r>
              <a:rPr lang="fr-FR" b="1" dirty="0"/>
              <a:t>Avant de lancer la vidéo, coupez votre caméra et faites enlever la caméra à tous les participants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0" dirty="0"/>
              <a:t>la vidéo consomme beaucoup de bandes passantes et les caméras viennent en rajouter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0" dirty="0"/>
              <a:t>il peut donc y avoir un risque de l’arrêt inopiné de votre vidéo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0" dirty="0"/>
              <a:t>sauf si vous avez la fibre…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b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="0" dirty="0"/>
              <a:t>se référer aussi au tutoriel pour lancer une vidéo en annexe 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b="0" dirty="0"/>
          </a:p>
          <a:p>
            <a:endParaRPr lang="fr-FR" b="1" dirty="0"/>
          </a:p>
          <a:p>
            <a:endParaRPr lang="fr-F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5613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Pour lancer la vidéo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quittez le plein écran de votre diaporama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arrêtez de partager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partagez avec la vidéo (que vous aurez pris soin de mettre sur votre bureau d’ordinateur)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lancez la vidéo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puis à la fin de la vidéo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arrêtez de partager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partagez avec votre diaporama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remettez vous en plein écran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1124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77826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1204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2597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r>
              <a:rPr lang="fr-FR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0809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6621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N’hésitez pas à rappeler la consigne encore une fois : </a:t>
            </a:r>
          </a:p>
          <a:p>
            <a:pPr marL="628650" lvl="1" indent="-171450">
              <a:buFont typeface="Wingdings" pitchFamily="2" charset="2"/>
              <a:buChar char="ü"/>
            </a:pPr>
            <a:r>
              <a:rPr lang="fr-FR" b="0" i="1" dirty="0"/>
              <a:t>Parmi la douzaine d’attitudes présentes à l’écran, choisissez </a:t>
            </a:r>
            <a:r>
              <a:rPr lang="fr-FR" b="0" i="1" dirty="0" err="1"/>
              <a:t>celle.s</a:t>
            </a:r>
            <a:r>
              <a:rPr lang="fr-FR" b="0" i="1" dirty="0"/>
              <a:t> que vous adoptiez AVANT lorsque vous n’étiez pas sous </a:t>
            </a:r>
            <a:r>
              <a:rPr lang="fr-FR" b="0" i="1" dirty="0" err="1"/>
              <a:t>Hemlibra</a:t>
            </a:r>
            <a:r>
              <a:rPr lang="fr-FR" b="0" i="1" baseline="30000" dirty="0"/>
              <a:t>®</a:t>
            </a:r>
            <a:r>
              <a:rPr lang="fr-FR" b="0" i="1" dirty="0"/>
              <a:t> et qu’un accident hémorragique se déclarait. Choisissez ce que vous faisiez réellement et autant d’attitudes que nécessaires.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À dire également aux participants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1" dirty="0"/>
              <a:t>« Il n’y aura aucun caractère de jugement de notre part. »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i="1" dirty="0"/>
              <a:t>« C’est seulement pour vous aider à assimiler ce qui est susceptible de changer en partant de ce que vous faites, pour coller au mieux à votre réalité.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i="1" dirty="0"/>
              <a:t>« </a:t>
            </a:r>
            <a:r>
              <a:rPr lang="fr-FR" i="1" dirty="0"/>
              <a:t>Prenez un temps de réflexion et répondez au sondage</a:t>
            </a:r>
            <a:r>
              <a:rPr lang="fr-FR" i="0" dirty="0"/>
              <a:t>. 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b="1" i="0" dirty="0"/>
              <a:t>Lancez le sondage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="0" dirty="0"/>
              <a:t>Cf. Tutoriel pour lancer le sondage, en annexe B de ce document</a:t>
            </a:r>
            <a:endParaRPr lang="fr-FR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0" dirty="0"/>
              <a:t>Pour animer 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i="0" dirty="0"/>
              <a:t>analysez les résultats du sondage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i="0" dirty="0"/>
              <a:t>communiquez au groupe les attitudes sélectionnées (p.ex. la 1, la 3, la 6, etc.)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i="0" dirty="0"/>
              <a:t>expliquez 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fr-FR" sz="1200" i="0" dirty="0"/>
              <a:t>qu’on va prendre, une à une par ordre chronologique, chacune de ces attitudes qu’ils avaient AVANT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i="0" dirty="0"/>
              <a:t>cliquez sur le bouton coin inférieur droit (de couleur bleu) de la 1</a:t>
            </a:r>
            <a:r>
              <a:rPr lang="fr-FR" sz="1200" i="0" baseline="30000" dirty="0"/>
              <a:t>re</a:t>
            </a:r>
            <a:r>
              <a:rPr lang="fr-FR" sz="1200" i="0" dirty="0"/>
              <a:t> attitude sélectionnée 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fr-FR" sz="1200" i="0" u="sng" dirty="0"/>
              <a:t>veillez à bien cliquer sur ce coin inférieur droit de couleur bleue,</a:t>
            </a:r>
            <a:r>
              <a:rPr lang="fr-FR" sz="1200" i="0" dirty="0"/>
              <a:t> et non sur la partie jaune </a:t>
            </a:r>
            <a:br>
              <a:rPr lang="fr-FR" sz="1200" i="0" dirty="0"/>
            </a:br>
            <a:r>
              <a:rPr lang="fr-FR" sz="1000" i="0" dirty="0"/>
              <a:t>(car c’est dans le coin bleu que se trouve le lien vers la diapositive correspondante à l’animation, cliquez sur la partie jaune revient à faire avancer le diaporama)</a:t>
            </a:r>
            <a:endParaRPr lang="fr-FR" sz="120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FR" sz="120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200" b="1" i="0" dirty="0"/>
              <a:t>Pour vous permettre d’avoir une vue d’ensemble, vous avez les réponses correspondantes à chacune des attitudes en annexe F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sz="120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200" b="1" i="0" dirty="0"/>
              <a:t>Quand vous aurez fini avec cette activité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i="0" dirty="0"/>
              <a:t>le bouton « SUITE » vous permet de passer à la suite de l’atelier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5523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Avant de donner la réponse, surtout faites s’exprimer les participants, et en particulier les participants qui ont choisi cette attitude 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1" dirty="0"/>
              <a:t>« de votre point de vue, est-ce que cette attitude que vous aviez AVANT change MAINTENANT que vous êtes sous </a:t>
            </a:r>
            <a:r>
              <a:rPr lang="fr-FR" i="1" dirty="0" err="1"/>
              <a:t>Hemlibra</a:t>
            </a:r>
            <a:r>
              <a:rPr lang="fr-FR" i="1" dirty="0"/>
              <a:t>® ? »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32410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Pour animer avec la réponse affichée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si la discussion avait amené une autre réponse, faites discuter le groupe en demandant : «</a:t>
            </a:r>
            <a:r>
              <a:rPr lang="fr-FR" i="1" dirty="0"/>
              <a:t> qu’en pensez-vous ? </a:t>
            </a:r>
            <a:r>
              <a:rPr lang="fr-FR" dirty="0"/>
              <a:t>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pour passer à une autre attitude, cliquez sur le bouton bleu « RETOUR AU MENU DES CARTES AVANT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4674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Avant de donner la réponse, surtout faites s’exprimer les participants, et en particulier les participants qui ont choisi cette attitude 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1" dirty="0"/>
              <a:t>« de votre point de vue, est-ce que cette attitude que vous aviez AVANT change MAINTENANT que vous êtes sous </a:t>
            </a:r>
            <a:r>
              <a:rPr lang="fr-FR" i="1" dirty="0" err="1"/>
              <a:t>Hemlibra</a:t>
            </a:r>
            <a:r>
              <a:rPr lang="fr-FR" i="1" dirty="0"/>
              <a:t>® ?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92792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Pour animer avec la réponse affichée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si la discussion avait amené une autre réponse, faites discuter le groupe en demandant : «</a:t>
            </a:r>
            <a:r>
              <a:rPr lang="fr-FR" i="1" dirty="0"/>
              <a:t> qu’en pensez-vous ? </a:t>
            </a:r>
            <a:r>
              <a:rPr lang="fr-FR" dirty="0"/>
              <a:t>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pour passer à une autre attitude, cliquez sur le bouton bleu « RETOUR AU MENU DES CARTES AVANT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54622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Avant de donner la réponse, surtout faites s’exprimer les participants, et en particulier les participants qui ont choisi cette attitude 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1" dirty="0"/>
              <a:t>« de votre point de vue, est-ce que cette attitude que vous aviez AVANT change MAINTENANT que vous êtes sous </a:t>
            </a:r>
            <a:r>
              <a:rPr lang="fr-FR" i="1" dirty="0" err="1"/>
              <a:t>Hemlibra</a:t>
            </a:r>
            <a:r>
              <a:rPr lang="fr-FR" i="1" dirty="0"/>
              <a:t>® ?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8134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Pour animer avec la réponse affichée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si la discussion avait amené une autre réponse, faites discuter le groupe en demandant : «</a:t>
            </a:r>
            <a:r>
              <a:rPr lang="fr-FR" i="1" dirty="0"/>
              <a:t> qu’en pensez-vous ? </a:t>
            </a:r>
            <a:r>
              <a:rPr lang="fr-FR" dirty="0"/>
              <a:t>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pour passer à une autre attitude, cliquez sur le bouton bleu « RETOUR AU MENU DES CARTES AVANT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1608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Avant de donner la réponse, surtout faites s’exprimer les participants, et en particulier les participants qui ont choisi cette attitude 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1" dirty="0"/>
              <a:t>« de votre point de vue, est-ce que cette attitude que vous aviez AVANT change MAINTENANT que vous êtes sous </a:t>
            </a:r>
            <a:r>
              <a:rPr lang="fr-FR" i="1" dirty="0" err="1"/>
              <a:t>Hemlibra</a:t>
            </a:r>
            <a:r>
              <a:rPr lang="fr-FR" i="1" dirty="0"/>
              <a:t>® ?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1087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Pour animer avec la réponse affichée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si la discussion avait amené une autre réponse, faites discuter le groupe en demandant : «</a:t>
            </a:r>
            <a:r>
              <a:rPr lang="fr-FR" i="1" dirty="0"/>
              <a:t> qu’en pensez-vous ? </a:t>
            </a:r>
            <a:r>
              <a:rPr lang="fr-FR" dirty="0"/>
              <a:t>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pour passer à une autre attitude, cliquez sur le bouton bleu « RETOUR AU MENU DES CARTES AVANT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889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Avant de donner la réponse, surtout faites s’exprimer les participants, et en particulier les participants qui ont choisi cette attitude 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1" dirty="0"/>
              <a:t>« de votre point de vue, est-ce que cette attitude que vous aviez AVANT change MAINTENANT que vous êtes sous </a:t>
            </a:r>
            <a:r>
              <a:rPr lang="fr-FR" i="1" dirty="0" err="1"/>
              <a:t>Hemlibra</a:t>
            </a:r>
            <a:r>
              <a:rPr lang="fr-FR" i="1" dirty="0"/>
              <a:t>® ?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1074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91214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Pour animer avec la réponse affichée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si la discussion avait amené une autre réponse, faites discuter le groupe en demandant : «</a:t>
            </a:r>
            <a:r>
              <a:rPr lang="fr-FR" i="1" dirty="0"/>
              <a:t> qu’en pensez-vous ? </a:t>
            </a:r>
            <a:r>
              <a:rPr lang="fr-FR" dirty="0"/>
              <a:t>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pour passer à une autre attitude, cliquez sur le bouton bleu « RETOUR AU MENU DES CARTES AVANT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47530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Avant de donner la réponse, surtout faites s’exprimer les participants, et en particulier les participants qui ont choisi cette attitude 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1" dirty="0"/>
              <a:t>« de votre point de vue, est-ce que cette attitude que vous aviez AVANT change MAINTENANT que vous êtes sous </a:t>
            </a:r>
            <a:r>
              <a:rPr lang="fr-FR" i="1" dirty="0" err="1"/>
              <a:t>Hemlibra</a:t>
            </a:r>
            <a:r>
              <a:rPr lang="fr-FR" i="1" dirty="0"/>
              <a:t>® ?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3264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Pour animer avec la réponse affichée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si la discussion avait amené une autre réponse, faites discuter le groupe en demandant : «</a:t>
            </a:r>
            <a:r>
              <a:rPr lang="fr-FR" i="1" dirty="0"/>
              <a:t> qu’en pensez-vous ? </a:t>
            </a:r>
            <a:r>
              <a:rPr lang="fr-FR" dirty="0"/>
              <a:t>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pour passer à une autre attitude, cliquez sur le bouton bleu « RETOUR AU MENU DES CARTES AVANT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5874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Avant de donner la réponse, surtout faites s’exprimer les participants, et en particulier les participants qui ont choisi cette attitude 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1" dirty="0"/>
              <a:t>« de votre point de vue, est-ce que cette attitude que vous aviez AVANT change MAINTENANT que vous êtes sous </a:t>
            </a:r>
            <a:r>
              <a:rPr lang="fr-FR" i="1" dirty="0" err="1"/>
              <a:t>Hemlibra</a:t>
            </a:r>
            <a:r>
              <a:rPr lang="fr-FR" i="1" dirty="0"/>
              <a:t>® ?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94442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Pour animer avec la réponse affichée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si la discussion avait amené une autre réponse, faites discuter le groupe en demandant : «</a:t>
            </a:r>
            <a:r>
              <a:rPr lang="fr-FR" i="1" dirty="0"/>
              <a:t> qu’en pensez-vous ? </a:t>
            </a:r>
            <a:r>
              <a:rPr lang="fr-FR" dirty="0"/>
              <a:t>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pour passer à une autre attitude, cliquez sur le bouton bleu « RETOUR AU MENU DES CARTES AVANT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2817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Avant de donner la réponse, surtout faites s’exprimer les participants, et en particulier les participants qui ont choisi cette attitude 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1" dirty="0"/>
              <a:t>« de votre point de vue, est-ce que cette attitude que vous aviez AVANT change MAINTENANT que vous êtes sous </a:t>
            </a:r>
            <a:r>
              <a:rPr lang="fr-FR" i="1" dirty="0" err="1"/>
              <a:t>Hemlibra</a:t>
            </a:r>
            <a:r>
              <a:rPr lang="fr-FR" i="1" dirty="0"/>
              <a:t>® ?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35252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Pour animer avec la réponse affichée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si la discussion avait amené une autre réponse, faites discuter le groupe en demandant : «</a:t>
            </a:r>
            <a:r>
              <a:rPr lang="fr-FR" i="1" dirty="0"/>
              <a:t> qu’en pensez-vous ? </a:t>
            </a:r>
            <a:r>
              <a:rPr lang="fr-FR" dirty="0"/>
              <a:t>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pour passer à une autre attitude, cliquez sur le bouton bleu « RETOUR AU MENU DES CARTES AVANT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26788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Avant de donner la réponse, surtout faites s’exprimer les participants, et en particulier les participants qui ont choisi cette attitude 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1" dirty="0"/>
              <a:t>« de votre point de vue, est-ce que cette attitude que vous aviez AVANT change MAINTENANT que vous êtes sous </a:t>
            </a:r>
            <a:r>
              <a:rPr lang="fr-FR" i="1" dirty="0" err="1"/>
              <a:t>Hemlibra</a:t>
            </a:r>
            <a:r>
              <a:rPr lang="fr-FR" i="1" dirty="0"/>
              <a:t>® ?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5797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Pour animer avec la réponse affichée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si la discussion avait amené une autre réponse, faites discuter le groupe en demandant : «</a:t>
            </a:r>
            <a:r>
              <a:rPr lang="fr-FR" i="1" dirty="0"/>
              <a:t> qu’en pensez-vous ? </a:t>
            </a:r>
            <a:r>
              <a:rPr lang="fr-FR" dirty="0"/>
              <a:t>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pour passer à une autre attitude, cliquez sur le bouton bleu « RETOUR AU MENU DES CARTES AVANT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559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Avant de donner la réponse, surtout faites s’exprimer les participants, et en particulier les participants qui ont choisi cette attitude 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1" dirty="0"/>
              <a:t>« de votre point de vue, est-ce que cette attitude que vous aviez AVANT change MAINTENANT que vous êtes sous </a:t>
            </a:r>
            <a:r>
              <a:rPr lang="fr-FR" i="1" dirty="0" err="1"/>
              <a:t>Hemlibra</a:t>
            </a:r>
            <a:r>
              <a:rPr lang="fr-FR" i="1" dirty="0"/>
              <a:t>® ?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7817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4975225" cy="279876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430212" y="4122254"/>
            <a:ext cx="5986492" cy="4815012"/>
          </a:xfrm>
        </p:spPr>
        <p:txBody>
          <a:bodyPr/>
          <a:lstStyle/>
          <a:p>
            <a:r>
              <a:rPr lang="fr-FR" b="1" dirty="0"/>
              <a:t>Cet ultime test de connexion </a:t>
            </a:r>
            <a:r>
              <a:rPr lang="fr-FR" b="1" u="sng" dirty="0"/>
              <a:t>avec une question insolite de la météo du jour </a:t>
            </a:r>
            <a:r>
              <a:rPr lang="fr-FR" b="1" dirty="0"/>
              <a:t>permet tout à la fois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de briser la glace / lancer l’énergie du groupe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et de familiariser les participants à la fonctionnalité SONDAGE qui sera utile pendant l’atelier (cf. Tutoriels en annexe A  et B de ce document)</a:t>
            </a:r>
          </a:p>
          <a:p>
            <a:endParaRPr lang="fr-FR" dirty="0"/>
          </a:p>
          <a:p>
            <a:r>
              <a:rPr lang="fr-FR" b="1" dirty="0"/>
              <a:t>Après ce brise-glace, vous posez oralement les règles d’échanges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bienveillance</a:t>
            </a:r>
            <a:r>
              <a:rPr lang="en-US" dirty="0"/>
              <a:t>, non </a:t>
            </a:r>
            <a:r>
              <a:rPr lang="en-US" dirty="0" err="1"/>
              <a:t>jugement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confidentialité</a:t>
            </a:r>
            <a:r>
              <a:rPr lang="en-US" dirty="0"/>
              <a:t> des </a:t>
            </a:r>
            <a:r>
              <a:rPr lang="en-US" dirty="0" err="1"/>
              <a:t>échanges</a:t>
            </a:r>
            <a:r>
              <a:rPr lang="en-US" dirty="0"/>
              <a:t> entre </a:t>
            </a:r>
            <a:r>
              <a:rPr lang="en-US" dirty="0" err="1"/>
              <a:t>eux</a:t>
            </a:r>
            <a:r>
              <a:rPr lang="en-US" dirty="0"/>
              <a:t> 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u="sng" dirty="0"/>
              <a:t>pendant</a:t>
            </a:r>
            <a:r>
              <a:rPr lang="en-US" dirty="0"/>
              <a:t>…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dirty="0"/>
              <a:t>MAIS AUSSI </a:t>
            </a:r>
            <a:r>
              <a:rPr lang="en-US" u="sng" dirty="0"/>
              <a:t>après</a:t>
            </a:r>
            <a:r>
              <a:rPr lang="en-US" u="none" dirty="0"/>
              <a:t>, </a:t>
            </a:r>
            <a:r>
              <a:rPr lang="en-US" u="none" dirty="0" err="1"/>
              <a:t>notamment</a:t>
            </a:r>
            <a:r>
              <a:rPr lang="en-US" u="none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invitez</a:t>
            </a:r>
            <a:r>
              <a:rPr lang="en-US" dirty="0"/>
              <a:t> les participants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écouter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replay </a:t>
            </a:r>
            <a:r>
              <a:rPr lang="en-US" dirty="0" err="1"/>
              <a:t>l’atelier</a:t>
            </a:r>
            <a:r>
              <a:rPr lang="en-US" dirty="0"/>
              <a:t> </a:t>
            </a:r>
            <a:r>
              <a:rPr lang="fr-FR" dirty="0"/>
              <a:t>(cf. Tutoriel pour enregistrer votre atelier, en annexe C de ce document)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 pas </a:t>
            </a:r>
            <a:r>
              <a:rPr lang="en-US" dirty="0" err="1"/>
              <a:t>s’interrompre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 pas </a:t>
            </a:r>
            <a:r>
              <a:rPr lang="en-US" dirty="0" err="1"/>
              <a:t>parler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plusieurs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 </a:t>
            </a:r>
            <a:r>
              <a:rPr lang="en-US" dirty="0" err="1"/>
              <a:t>nommer</a:t>
            </a:r>
            <a:r>
              <a:rPr lang="en-US" dirty="0"/>
              <a:t> </a:t>
            </a:r>
            <a:r>
              <a:rPr lang="en-US" dirty="0" err="1"/>
              <a:t>quand</a:t>
            </a:r>
            <a:r>
              <a:rPr lang="en-US" dirty="0"/>
              <a:t> </a:t>
            </a:r>
            <a:r>
              <a:rPr lang="en-US" dirty="0" err="1"/>
              <a:t>quelqu’un</a:t>
            </a:r>
            <a:r>
              <a:rPr lang="en-US" dirty="0"/>
              <a:t> </a:t>
            </a:r>
            <a:r>
              <a:rPr lang="en-US" dirty="0" err="1"/>
              <a:t>prend</a:t>
            </a:r>
            <a:r>
              <a:rPr lang="en-US" dirty="0"/>
              <a:t> la parole”:  </a:t>
            </a:r>
            <a:r>
              <a:rPr lang="en-US" dirty="0" err="1"/>
              <a:t>p.ex</a:t>
            </a:r>
            <a:r>
              <a:rPr lang="en-US" dirty="0"/>
              <a:t>. </a:t>
            </a:r>
            <a:r>
              <a:rPr lang="en-US" i="1" dirty="0"/>
              <a:t>“</a:t>
            </a:r>
            <a:r>
              <a:rPr lang="en-US" i="1" dirty="0" err="1"/>
              <a:t>C’est</a:t>
            </a:r>
            <a:r>
              <a:rPr lang="en-US" i="1" dirty="0"/>
              <a:t> Isabelle qui </a:t>
            </a:r>
            <a:r>
              <a:rPr lang="en-US" i="1" dirty="0" err="1"/>
              <a:t>parle</a:t>
            </a:r>
            <a:r>
              <a:rPr lang="en-US" i="1" dirty="0"/>
              <a:t>”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4799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Pour animer avec la réponse affichée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si la discussion avait amené une autre réponse, faites discuter le groupe en demandant : «</a:t>
            </a:r>
            <a:r>
              <a:rPr lang="fr-FR" i="1" dirty="0"/>
              <a:t> qu’en pensez-vous ? </a:t>
            </a:r>
            <a:r>
              <a:rPr lang="fr-FR" dirty="0"/>
              <a:t>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pour passer à une autre attitude, cliquez sur le bouton bleu « RETOUR AU MENU DES CARTES AVANT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44133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Avant de donner la réponse, surtout faites s’exprimer les participants, et en particulier les participants qui ont choisi cette attitude 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1" dirty="0"/>
              <a:t>« de votre point de vue, est-ce que cette attitude que vous aviez AVANT change MAINTENANT que vous êtes sous </a:t>
            </a:r>
            <a:r>
              <a:rPr lang="fr-FR" i="1" dirty="0" err="1"/>
              <a:t>Hemlibra</a:t>
            </a:r>
            <a:r>
              <a:rPr lang="fr-FR" i="1" dirty="0"/>
              <a:t>® ?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908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Pour animer avec la réponse affichée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si la discussion avait amené une autre réponse, faites discuter le groupe en demandant : «</a:t>
            </a:r>
            <a:r>
              <a:rPr lang="fr-FR" i="1" dirty="0"/>
              <a:t> qu’en pensez-vous ? </a:t>
            </a:r>
            <a:r>
              <a:rPr lang="fr-FR" dirty="0"/>
              <a:t>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pour passer à une autre attitude, cliquez sur le bouton bleu « RETOUR AU MENU DES CARTES AVANT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03823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Avant de donner la réponse, surtout faites s’exprimer les participants, et en particulier les participants qui ont choisi cette attitude 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1" dirty="0"/>
              <a:t>« de votre point de vue, est-ce que cette attitude que vous aviez AVANT change MAINTENANT que vous êtes sous </a:t>
            </a:r>
            <a:r>
              <a:rPr lang="fr-FR" i="1" dirty="0" err="1"/>
              <a:t>Hemlibra</a:t>
            </a:r>
            <a:r>
              <a:rPr lang="fr-FR" i="1" dirty="0"/>
              <a:t>® ?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3196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Pour animer avec la réponse affichée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si la discussion avait amené une autre réponse, faites discuter le groupe en demandant : «</a:t>
            </a:r>
            <a:r>
              <a:rPr lang="fr-FR" i="1" dirty="0"/>
              <a:t> qu’en pensez-vous ? </a:t>
            </a:r>
            <a:r>
              <a:rPr lang="fr-FR" dirty="0"/>
              <a:t>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/>
              <a:t>pour passer à une autre attitude, cliquez sur le bouton bleu « RETOUR AU MENU DES CARTES AVANT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30146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02307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30157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clôture par une activité brève de fin d’atelier est importante.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2165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601700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24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7003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64821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0609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452205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0014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475517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92088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i="1" dirty="0"/>
              <a:t>Fonction « converser » avec l’animateur si quelqu’un veut absolument intervenir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052427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969633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166032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756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915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38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Dire aux participants </a:t>
            </a:r>
            <a:r>
              <a:rPr lang="fr-FR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Que vous allez leur présenter les photos une à une puis à nouveau les 12 photos ensemble, pour qu’ils fassent leur choix tranquillement</a:t>
            </a:r>
            <a:br>
              <a:rPr lang="fr-FR" dirty="0"/>
            </a:b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N’hésitez pas à rappeler la consigne encore une fois : </a:t>
            </a:r>
          </a:p>
          <a:p>
            <a:pPr marL="628650" lvl="1" indent="-171450">
              <a:buFont typeface="Wingdings" pitchFamily="2" charset="2"/>
              <a:buChar char="ü"/>
            </a:pPr>
            <a:r>
              <a:rPr lang="fr-FR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Parmi les 12 photos suivantes, choisissez en deux, une qui qui illustre le mieux les bénéfices de votre vie avec </a:t>
            </a:r>
            <a:r>
              <a:rPr lang="fr-FR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Hemlibra</a:t>
            </a:r>
            <a:r>
              <a:rPr lang="fr-FR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®, une qui illustre le mieux les inconvénients ou difficultés apparus dans votre vie avec </a:t>
            </a:r>
            <a:r>
              <a:rPr lang="fr-FR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Hemlibra</a:t>
            </a:r>
            <a:r>
              <a:rPr lang="fr-FR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®.</a:t>
            </a:r>
          </a:p>
          <a:p>
            <a:pPr marL="628650" lvl="1" indent="-171450">
              <a:buFont typeface="Wingdings" pitchFamily="2" charset="2"/>
              <a:buChar char="ü"/>
            </a:pPr>
            <a:r>
              <a:rPr lang="fr-FR" sz="1200" i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Notez leurs numéros.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ED7FA-B3CF-2C47-A295-298C70D584B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1186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FE4D90-6A07-1D4C-8CE0-DE2A78AB5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D91F45-2B1C-C342-8A48-B16389F23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0BE36E-8A33-6B41-83B4-E204ECA28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EC843-1FF4-FE48-B3DF-D09574EA84AE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5AF897-263A-AF42-B789-B655427FB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635435-C529-E841-99F8-F954174D2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A5AD-4DFE-984C-B52E-4C4833F5AA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1580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4CAD11-09B1-3747-9644-4DB995803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FC2D4F2-9D0D-0744-B982-0449C2C34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6D087A-FB1C-2C48-8508-B9C93DEF6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EC843-1FF4-FE48-B3DF-D09574EA84AE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59240D-0694-A345-A518-5F2CC0E4B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14FA95-FE6B-EC4D-9FE1-AA83D42B5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A5AD-4DFE-984C-B52E-4C4833F5AA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4216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7887781-221A-2B41-AB84-23D60BA0FB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F9B544F-9D3F-354E-9D4D-070F0A5FBA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BD77EC-1FB1-FC48-BE37-D48A09DF9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EC843-1FF4-FE48-B3DF-D09574EA84AE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A7FDAD-69A3-F648-9159-E0F358084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E61C7D-61FC-4647-A128-F2E40E85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A5AD-4DFE-984C-B52E-4C4833F5AA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855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641C21-A9D9-9943-AFA3-EEB4E166E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E0323D-3907-174D-882A-2CED0FE62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173234-9CF2-F848-8F84-75E47BE37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EC843-1FF4-FE48-B3DF-D09574EA84AE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48863B-8332-FD42-A0D4-2B2A1B301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4E18B2-B622-E34E-BC40-1A12BD425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A5AD-4DFE-984C-B52E-4C4833F5AA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1588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59224E-34AF-ED4A-A1A1-E94C69BD7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DF3805-E646-024B-8003-230FCF4B2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AE2FBC-51C5-2646-84A8-F6C644A8A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EC843-1FF4-FE48-B3DF-D09574EA84AE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4C65CB-4E29-2044-83D4-8CB365861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3E7F7D-436B-BD42-B47B-B5F7A5312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A5AD-4DFE-984C-B52E-4C4833F5AA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5023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79581F-DFB1-EC45-8A4B-D1B11CA05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9795CC-252B-EA49-9104-59CCDC1DEF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0E747B-D472-6545-A947-8A9F21E97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8095E3-80EE-A740-AE89-786579A37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EC843-1FF4-FE48-B3DF-D09574EA84AE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0E2208-F389-034A-A768-7E6D7F611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0DC154-D768-174B-A01D-0D49A463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A5AD-4DFE-984C-B52E-4C4833F5AA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838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E00842-2392-0644-8634-CBA8F1CAC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3D1FEF-ABBC-2148-877A-20A062A69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9D70EA-CA92-6144-8683-85AC86451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50D2373-6973-6344-85CA-C248C37FD3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91613C4-72BA-7C4A-8C48-508BC7C55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F6B3B26-3272-DE43-A137-9F82517F2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EC843-1FF4-FE48-B3DF-D09574EA84AE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81387D3-D228-1A45-8074-5491500EE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01B2667-E998-074A-924D-DA39EDCC9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A5AD-4DFE-984C-B52E-4C4833F5AA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655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EC677A-B4D6-C742-810E-E6EE11CAA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529BC2F-7C2F-4249-8903-617AB5FFA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EC843-1FF4-FE48-B3DF-D09574EA84AE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FEBE832-B424-0041-9964-7538E994F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06481EB-3927-9340-BB69-06A66232C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A5AD-4DFE-984C-B52E-4C4833F5AA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468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FAAC9A0-85EB-0948-85BB-749E99B0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EC843-1FF4-FE48-B3DF-D09574EA84AE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AAEF879-22D1-0444-BEAA-3A9F29EDF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55AC935-E919-7F49-91F2-5C7FCC2B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A5AD-4DFE-984C-B52E-4C4833F5AA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8154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FBAA7B-51FE-2B4A-982B-E6B480D02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BF2A1F-741F-6F43-8429-42AE6D697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B673BA-CD8E-C241-A7DC-A4CFD60D4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378965-4852-D041-AC5A-7BBA846E1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EC843-1FF4-FE48-B3DF-D09574EA84AE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63BBD5-064E-1C4C-8B71-23C782CA9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974460-58DF-C142-9DEA-2608C1CD7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A5AD-4DFE-984C-B52E-4C4833F5AA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0322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D12382-9546-9B4E-A6E1-966960B79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15406D1-0C02-B54E-AC7A-476D257FD8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567E8B7-A7C0-7040-8D43-79218F70E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413825-4EC0-604E-9C83-9625F60E6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EC843-1FF4-FE48-B3DF-D09574EA84AE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EC7A9D2-E51C-FE47-A77F-5B2B0182A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A564250-1DAF-F14D-8C41-0746ECFA2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A5AD-4DFE-984C-B52E-4C4833F5AA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575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393DEFD-84DF-DA4A-936F-C87101B93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CD27E5-4C8B-CB41-9052-2B72FB298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4A78ED-BE07-0545-BD5E-38026041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EC843-1FF4-FE48-B3DF-D09574EA84AE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40A0B6-A689-F449-9BC5-510A3685ED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E9568D-E796-8F40-80F8-97EB1770E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9A5AD-4DFE-984C-B52E-4C4833F5AA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514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9.jp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7.png"/><Relationship Id="rId15" Type="http://schemas.openxmlformats.org/officeDocument/2006/relationships/image" Target="../media/image19.jpe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43.xml"/><Relationship Id="rId18" Type="http://schemas.openxmlformats.org/officeDocument/2006/relationships/slide" Target="slide53.xml"/><Relationship Id="rId3" Type="http://schemas.openxmlformats.org/officeDocument/2006/relationships/image" Target="../media/image3.png"/><Relationship Id="rId7" Type="http://schemas.openxmlformats.org/officeDocument/2006/relationships/slide" Target="slide31.xml"/><Relationship Id="rId12" Type="http://schemas.openxmlformats.org/officeDocument/2006/relationships/slide" Target="slide41.xml"/><Relationship Id="rId17" Type="http://schemas.openxmlformats.org/officeDocument/2006/relationships/slide" Target="slide51.xml"/><Relationship Id="rId2" Type="http://schemas.openxmlformats.org/officeDocument/2006/relationships/notesSlide" Target="../notesSlides/notesSlide30.xml"/><Relationship Id="rId16" Type="http://schemas.openxmlformats.org/officeDocument/2006/relationships/slide" Target="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slide" Target="slide39.xml"/><Relationship Id="rId5" Type="http://schemas.openxmlformats.org/officeDocument/2006/relationships/image" Target="../media/image24.png"/><Relationship Id="rId15" Type="http://schemas.openxmlformats.org/officeDocument/2006/relationships/slide" Target="slide47.xml"/><Relationship Id="rId10" Type="http://schemas.openxmlformats.org/officeDocument/2006/relationships/slide" Target="slide37.xml"/><Relationship Id="rId19" Type="http://schemas.openxmlformats.org/officeDocument/2006/relationships/slide" Target="slide56.xml"/><Relationship Id="rId4" Type="http://schemas.microsoft.com/office/2007/relationships/hdphoto" Target="../media/hdphoto2.wdp"/><Relationship Id="rId9" Type="http://schemas.openxmlformats.org/officeDocument/2006/relationships/slide" Target="slide35.xml"/><Relationship Id="rId14" Type="http://schemas.openxmlformats.org/officeDocument/2006/relationships/slide" Target="slide4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2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29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3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33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slide" Target="slide30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50.png"/><Relationship Id="rId4" Type="http://schemas.microsoft.com/office/2007/relationships/hdphoto" Target="../media/hdphoto2.wdp"/><Relationship Id="rId9" Type="http://schemas.openxmlformats.org/officeDocument/2006/relationships/slide" Target="slide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37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39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41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43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4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47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49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43.xml"/><Relationship Id="rId18" Type="http://schemas.openxmlformats.org/officeDocument/2006/relationships/slide" Target="slide53.xml"/><Relationship Id="rId3" Type="http://schemas.openxmlformats.org/officeDocument/2006/relationships/image" Target="../media/image3.png"/><Relationship Id="rId7" Type="http://schemas.openxmlformats.org/officeDocument/2006/relationships/slide" Target="slide31.xml"/><Relationship Id="rId12" Type="http://schemas.openxmlformats.org/officeDocument/2006/relationships/slide" Target="slide41.xml"/><Relationship Id="rId17" Type="http://schemas.openxmlformats.org/officeDocument/2006/relationships/slide" Target="slide51.xml"/><Relationship Id="rId2" Type="http://schemas.openxmlformats.org/officeDocument/2006/relationships/notesSlide" Target="../notesSlides/notesSlide55.xml"/><Relationship Id="rId16" Type="http://schemas.openxmlformats.org/officeDocument/2006/relationships/slide" Target="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slide" Target="slide39.xml"/><Relationship Id="rId5" Type="http://schemas.openxmlformats.org/officeDocument/2006/relationships/image" Target="../media/image24.png"/><Relationship Id="rId15" Type="http://schemas.openxmlformats.org/officeDocument/2006/relationships/slide" Target="slide47.xml"/><Relationship Id="rId10" Type="http://schemas.openxmlformats.org/officeDocument/2006/relationships/slide" Target="slide37.xml"/><Relationship Id="rId4" Type="http://schemas.microsoft.com/office/2007/relationships/hdphoto" Target="../media/hdphoto2.wdp"/><Relationship Id="rId9" Type="http://schemas.openxmlformats.org/officeDocument/2006/relationships/slide" Target="slide35.xml"/><Relationship Id="rId14" Type="http://schemas.openxmlformats.org/officeDocument/2006/relationships/slide" Target="slide4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zoom.us/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zoom.us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tiff"/><Relationship Id="rId4" Type="http://schemas.openxmlformats.org/officeDocument/2006/relationships/image" Target="../media/image5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9.jp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7.png"/><Relationship Id="rId15" Type="http://schemas.openxmlformats.org/officeDocument/2006/relationships/image" Target="../media/image19.jpe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4946E71-24F2-2A44-9CFF-06D102291B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01" r="2547" b="35702"/>
          <a:stretch/>
        </p:blipFill>
        <p:spPr>
          <a:xfrm>
            <a:off x="12377" y="1282"/>
            <a:ext cx="12188952" cy="685671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0889CFE-9719-9D4F-AAB0-1C5A89C93F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41" r="4867"/>
          <a:stretch/>
        </p:blipFill>
        <p:spPr>
          <a:xfrm>
            <a:off x="4126671" y="3657599"/>
            <a:ext cx="6746738" cy="317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64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du contenu 11">
            <a:extLst>
              <a:ext uri="{FF2B5EF4-FFF2-40B4-BE49-F238E27FC236}">
                <a16:creationId xmlns:a16="http://schemas.microsoft.com/office/drawing/2014/main" id="{FAC357C4-E90E-AD40-B6B5-4E8C6C29C1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695" b="-1"/>
          <a:stretch/>
        </p:blipFill>
        <p:spPr>
          <a:xfrm>
            <a:off x="-3" y="2"/>
            <a:ext cx="12191999" cy="5417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7A1FF88-D656-544F-B267-D40981881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145" y="0"/>
            <a:ext cx="1347076" cy="124223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3ED0714-0FE9-C746-93F7-993BDAEAE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264" y="724584"/>
            <a:ext cx="9031464" cy="6027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E4822D43-9758-2348-85BC-AEF35F1BE348}"/>
              </a:ext>
            </a:extLst>
          </p:cNvPr>
          <p:cNvSpPr/>
          <p:nvPr/>
        </p:nvSpPr>
        <p:spPr>
          <a:xfrm>
            <a:off x="9503813" y="5588171"/>
            <a:ext cx="834646" cy="837829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38DA03-A9B2-A144-AC74-67BB0D9E9927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5153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E8CB527-0779-C64C-8C3B-784861954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592" y="621116"/>
            <a:ext cx="9117842" cy="6076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Espace réservé du contenu 11">
            <a:extLst>
              <a:ext uri="{FF2B5EF4-FFF2-40B4-BE49-F238E27FC236}">
                <a16:creationId xmlns:a16="http://schemas.microsoft.com/office/drawing/2014/main" id="{FAC357C4-E90E-AD40-B6B5-4E8C6C29C1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95" b="-1"/>
          <a:stretch/>
        </p:blipFill>
        <p:spPr>
          <a:xfrm>
            <a:off x="-3" y="2"/>
            <a:ext cx="12191999" cy="5417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7A1FF88-D656-544F-B267-D40981881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145" y="0"/>
            <a:ext cx="1347076" cy="1242233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E4822D43-9758-2348-85BC-AEF35F1BE348}"/>
              </a:ext>
            </a:extLst>
          </p:cNvPr>
          <p:cNvSpPr/>
          <p:nvPr/>
        </p:nvSpPr>
        <p:spPr>
          <a:xfrm>
            <a:off x="9503813" y="5588171"/>
            <a:ext cx="834646" cy="837829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A5830A-E5F6-DE4D-95DB-128D997423D4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2938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C1D432E-9EF3-D24A-87E2-F4B27CE53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777" y="621116"/>
            <a:ext cx="9109212" cy="6076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Espace réservé du contenu 11">
            <a:extLst>
              <a:ext uri="{FF2B5EF4-FFF2-40B4-BE49-F238E27FC236}">
                <a16:creationId xmlns:a16="http://schemas.microsoft.com/office/drawing/2014/main" id="{FAC357C4-E90E-AD40-B6B5-4E8C6C29C1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95" b="-1"/>
          <a:stretch/>
        </p:blipFill>
        <p:spPr>
          <a:xfrm>
            <a:off x="-3" y="2"/>
            <a:ext cx="12191999" cy="5417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7A1FF88-D656-544F-B267-D40981881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145" y="0"/>
            <a:ext cx="1347076" cy="1242233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E4822D43-9758-2348-85BC-AEF35F1BE348}"/>
              </a:ext>
            </a:extLst>
          </p:cNvPr>
          <p:cNvSpPr/>
          <p:nvPr/>
        </p:nvSpPr>
        <p:spPr>
          <a:xfrm>
            <a:off x="9602667" y="5625241"/>
            <a:ext cx="834646" cy="837829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63CEB-6453-CA4A-AFF5-AB6FFE7D9566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1723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5DF84C7-B87A-1549-96C6-343399BD9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687" y="725209"/>
            <a:ext cx="8966085" cy="5977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Espace réservé du contenu 11">
            <a:extLst>
              <a:ext uri="{FF2B5EF4-FFF2-40B4-BE49-F238E27FC236}">
                <a16:creationId xmlns:a16="http://schemas.microsoft.com/office/drawing/2014/main" id="{FAC357C4-E90E-AD40-B6B5-4E8C6C29C1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95" b="-1"/>
          <a:stretch/>
        </p:blipFill>
        <p:spPr>
          <a:xfrm>
            <a:off x="-3" y="2"/>
            <a:ext cx="12191999" cy="5417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7A1FF88-D656-544F-B267-D40981881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145" y="0"/>
            <a:ext cx="1347076" cy="1242233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E4822D43-9758-2348-85BC-AEF35F1BE348}"/>
              </a:ext>
            </a:extLst>
          </p:cNvPr>
          <p:cNvSpPr/>
          <p:nvPr/>
        </p:nvSpPr>
        <p:spPr>
          <a:xfrm>
            <a:off x="9602667" y="5625241"/>
            <a:ext cx="834646" cy="837829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68696-CD05-3B4A-9279-810EF79739F2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729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9FAD4CD-99FE-054C-9D18-28BCCEADB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687" y="725209"/>
            <a:ext cx="8969688" cy="5977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Espace réservé du contenu 11">
            <a:extLst>
              <a:ext uri="{FF2B5EF4-FFF2-40B4-BE49-F238E27FC236}">
                <a16:creationId xmlns:a16="http://schemas.microsoft.com/office/drawing/2014/main" id="{FAC357C4-E90E-AD40-B6B5-4E8C6C29C1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95" b="-1"/>
          <a:stretch/>
        </p:blipFill>
        <p:spPr>
          <a:xfrm>
            <a:off x="-3" y="2"/>
            <a:ext cx="12191999" cy="5417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7A1FF88-D656-544F-B267-D40981881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145" y="0"/>
            <a:ext cx="1347076" cy="1242233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E4822D43-9758-2348-85BC-AEF35F1BE348}"/>
              </a:ext>
            </a:extLst>
          </p:cNvPr>
          <p:cNvSpPr/>
          <p:nvPr/>
        </p:nvSpPr>
        <p:spPr>
          <a:xfrm>
            <a:off x="9602667" y="5625241"/>
            <a:ext cx="834646" cy="837829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6F7F7D-FF4D-B74D-AFB4-AA025E28B976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F18ED00-DA47-094C-A3D0-364F4DF6A2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547"/>
          <a:stretch/>
        </p:blipFill>
        <p:spPr>
          <a:xfrm>
            <a:off x="1874690" y="838196"/>
            <a:ext cx="8727407" cy="5815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Espace réservé du contenu 11">
            <a:extLst>
              <a:ext uri="{FF2B5EF4-FFF2-40B4-BE49-F238E27FC236}">
                <a16:creationId xmlns:a16="http://schemas.microsoft.com/office/drawing/2014/main" id="{FAC357C4-E90E-AD40-B6B5-4E8C6C29C1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95" b="-1"/>
          <a:stretch/>
        </p:blipFill>
        <p:spPr>
          <a:xfrm>
            <a:off x="-3" y="2"/>
            <a:ext cx="12191999" cy="5417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7A1FF88-D656-544F-B267-D40981881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145" y="0"/>
            <a:ext cx="1347076" cy="1242233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E4822D43-9758-2348-85BC-AEF35F1BE348}"/>
              </a:ext>
            </a:extLst>
          </p:cNvPr>
          <p:cNvSpPr/>
          <p:nvPr/>
        </p:nvSpPr>
        <p:spPr>
          <a:xfrm>
            <a:off x="9602667" y="5625241"/>
            <a:ext cx="834646" cy="837829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463058-7F20-504B-9609-B9DC45B85814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226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A7D590A-8E2B-9F46-A702-C5CF843AB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690" y="838196"/>
            <a:ext cx="8723904" cy="5815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Espace réservé du contenu 11">
            <a:extLst>
              <a:ext uri="{FF2B5EF4-FFF2-40B4-BE49-F238E27FC236}">
                <a16:creationId xmlns:a16="http://schemas.microsoft.com/office/drawing/2014/main" id="{FAC357C4-E90E-AD40-B6B5-4E8C6C29C1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95" b="-1"/>
          <a:stretch/>
        </p:blipFill>
        <p:spPr>
          <a:xfrm>
            <a:off x="-3" y="2"/>
            <a:ext cx="12191999" cy="5417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7A1FF88-D656-544F-B267-D40981881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145" y="0"/>
            <a:ext cx="1347076" cy="1242233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E4822D43-9758-2348-85BC-AEF35F1BE348}"/>
              </a:ext>
            </a:extLst>
          </p:cNvPr>
          <p:cNvSpPr/>
          <p:nvPr/>
        </p:nvSpPr>
        <p:spPr>
          <a:xfrm>
            <a:off x="9602667" y="5625241"/>
            <a:ext cx="834646" cy="837829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50582E-5A43-6F4A-8F4F-3A1369ADD492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983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5546549-91D4-1E4E-864F-E84D76C2F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690" y="805198"/>
            <a:ext cx="8649121" cy="5770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Espace réservé du contenu 11">
            <a:extLst>
              <a:ext uri="{FF2B5EF4-FFF2-40B4-BE49-F238E27FC236}">
                <a16:creationId xmlns:a16="http://schemas.microsoft.com/office/drawing/2014/main" id="{FAC357C4-E90E-AD40-B6B5-4E8C6C29C1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95" b="-1"/>
          <a:stretch/>
        </p:blipFill>
        <p:spPr>
          <a:xfrm>
            <a:off x="-3" y="2"/>
            <a:ext cx="12191999" cy="5417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7A1FF88-D656-544F-B267-D40981881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145" y="0"/>
            <a:ext cx="1347076" cy="1242233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E4822D43-9758-2348-85BC-AEF35F1BE348}"/>
              </a:ext>
            </a:extLst>
          </p:cNvPr>
          <p:cNvSpPr/>
          <p:nvPr/>
        </p:nvSpPr>
        <p:spPr>
          <a:xfrm>
            <a:off x="9602667" y="5625241"/>
            <a:ext cx="834646" cy="837829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0A3325-1863-564B-A34B-1E840151D5CB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1915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C9A9363-90B0-9749-9332-5F952C04E8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31"/>
          <a:stretch/>
        </p:blipFill>
        <p:spPr>
          <a:xfrm>
            <a:off x="1862333" y="817555"/>
            <a:ext cx="8761185" cy="5657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Espace réservé du contenu 11">
            <a:extLst>
              <a:ext uri="{FF2B5EF4-FFF2-40B4-BE49-F238E27FC236}">
                <a16:creationId xmlns:a16="http://schemas.microsoft.com/office/drawing/2014/main" id="{FAC357C4-E90E-AD40-B6B5-4E8C6C29C1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95" b="-1"/>
          <a:stretch/>
        </p:blipFill>
        <p:spPr>
          <a:xfrm>
            <a:off x="-3" y="2"/>
            <a:ext cx="12191999" cy="5417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7A1FF88-D656-544F-B267-D40981881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145" y="0"/>
            <a:ext cx="1347076" cy="1242233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E4822D43-9758-2348-85BC-AEF35F1BE348}"/>
              </a:ext>
            </a:extLst>
          </p:cNvPr>
          <p:cNvSpPr/>
          <p:nvPr/>
        </p:nvSpPr>
        <p:spPr>
          <a:xfrm>
            <a:off x="9652094" y="5476959"/>
            <a:ext cx="834646" cy="837829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8FA60E-238A-5446-ABDE-E589EF7C938A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1516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4B0DF80-1170-D44E-9795-5B9F3AD9E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903" y="621115"/>
            <a:ext cx="9018481" cy="6012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Espace réservé du contenu 11">
            <a:extLst>
              <a:ext uri="{FF2B5EF4-FFF2-40B4-BE49-F238E27FC236}">
                <a16:creationId xmlns:a16="http://schemas.microsoft.com/office/drawing/2014/main" id="{FAC357C4-E90E-AD40-B6B5-4E8C6C29C1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95" b="-1"/>
          <a:stretch/>
        </p:blipFill>
        <p:spPr>
          <a:xfrm>
            <a:off x="-3" y="2"/>
            <a:ext cx="12191999" cy="5417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7A1FF88-D656-544F-B267-D40981881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145" y="0"/>
            <a:ext cx="1347076" cy="1242233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DAE8BCAE-E943-564D-94B5-032B8E0E1E12}"/>
              </a:ext>
            </a:extLst>
          </p:cNvPr>
          <p:cNvSpPr/>
          <p:nvPr/>
        </p:nvSpPr>
        <p:spPr>
          <a:xfrm>
            <a:off x="9416609" y="5577659"/>
            <a:ext cx="834646" cy="837829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A4BF32-D6CF-8448-BF3D-3CE42B75BC36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351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0968B80-1CD7-364B-BDFE-E0D6D59E61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102"/>
          <a:stretch/>
        </p:blipFill>
        <p:spPr>
          <a:xfrm>
            <a:off x="-76907" y="864973"/>
            <a:ext cx="12885521" cy="5993027"/>
          </a:xfrm>
          <a:prstGeom prst="rect">
            <a:avLst/>
          </a:prstGeom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9A77F419-BC37-5A4E-8929-F3CDF8729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38139"/>
          <a:stretch/>
        </p:blipFill>
        <p:spPr>
          <a:xfrm>
            <a:off x="-2" y="0"/>
            <a:ext cx="12192000" cy="1222574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8DA34A2-DF35-854A-BFB0-EBF38BC879DC}"/>
              </a:ext>
            </a:extLst>
          </p:cNvPr>
          <p:cNvSpPr txBox="1"/>
          <p:nvPr/>
        </p:nvSpPr>
        <p:spPr>
          <a:xfrm>
            <a:off x="0" y="1329878"/>
            <a:ext cx="12192000" cy="37762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77"/>
                <a:cs typeface="Aharoni" panose="02010803020104030203" pitchFamily="2" charset="-79"/>
              </a:rPr>
              <a:t>Qu’est-ce qui change dans ma vie avec l’hémophilie et dans le traitement de mes accidents hémorragiques 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CA0FF6-A95E-4C4E-9D69-0FE4463E2778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3BCEBDE-8A83-8745-9FE7-A88E1249CF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201" r="2547" b="59987"/>
          <a:stretch/>
        </p:blipFill>
        <p:spPr>
          <a:xfrm>
            <a:off x="1533232" y="5575137"/>
            <a:ext cx="4242371" cy="12740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3B0F9E5-72E8-CA43-948A-1F440FFC72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341" r="4867"/>
          <a:stretch/>
        </p:blipFill>
        <p:spPr>
          <a:xfrm>
            <a:off x="5776078" y="5586757"/>
            <a:ext cx="2732294" cy="128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01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537513A-D713-474E-A524-B3A9C49E5E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543"/>
          <a:stretch/>
        </p:blipFill>
        <p:spPr>
          <a:xfrm>
            <a:off x="1633674" y="714521"/>
            <a:ext cx="8778926" cy="5881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Espace réservé du contenu 11">
            <a:extLst>
              <a:ext uri="{FF2B5EF4-FFF2-40B4-BE49-F238E27FC236}">
                <a16:creationId xmlns:a16="http://schemas.microsoft.com/office/drawing/2014/main" id="{FAC357C4-E90E-AD40-B6B5-4E8C6C29C1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95" b="-1"/>
          <a:stretch/>
        </p:blipFill>
        <p:spPr>
          <a:xfrm>
            <a:off x="-3" y="2"/>
            <a:ext cx="12191999" cy="5417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7A1FF88-D656-544F-B267-D40981881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145" y="0"/>
            <a:ext cx="1347076" cy="1242233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E4822D43-9758-2348-85BC-AEF35F1BE348}"/>
              </a:ext>
            </a:extLst>
          </p:cNvPr>
          <p:cNvSpPr/>
          <p:nvPr/>
        </p:nvSpPr>
        <p:spPr>
          <a:xfrm>
            <a:off x="9416609" y="5577659"/>
            <a:ext cx="834646" cy="837829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0C60DE-A473-AE40-B2E0-E17C9DF8AC35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1675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75A3F2F-8DC8-4349-AD39-A616559DA1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544"/>
          <a:stretch/>
        </p:blipFill>
        <p:spPr>
          <a:xfrm>
            <a:off x="1633674" y="751591"/>
            <a:ext cx="8617581" cy="5700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Espace réservé du contenu 11">
            <a:extLst>
              <a:ext uri="{FF2B5EF4-FFF2-40B4-BE49-F238E27FC236}">
                <a16:creationId xmlns:a16="http://schemas.microsoft.com/office/drawing/2014/main" id="{FAC357C4-E90E-AD40-B6B5-4E8C6C29C1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95" b="-1"/>
          <a:stretch/>
        </p:blipFill>
        <p:spPr>
          <a:xfrm>
            <a:off x="-3" y="2"/>
            <a:ext cx="12191999" cy="5417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7A1FF88-D656-544F-B267-D40981881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145" y="0"/>
            <a:ext cx="1347076" cy="1242233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E4822D43-9758-2348-85BC-AEF35F1BE348}"/>
              </a:ext>
            </a:extLst>
          </p:cNvPr>
          <p:cNvSpPr/>
          <p:nvPr/>
        </p:nvSpPr>
        <p:spPr>
          <a:xfrm>
            <a:off x="9243614" y="5367594"/>
            <a:ext cx="834646" cy="837829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6254CD-C785-284E-B51F-0D79696A1412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670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46">
            <a:extLst>
              <a:ext uri="{FF2B5EF4-FFF2-40B4-BE49-F238E27FC236}">
                <a16:creationId xmlns:a16="http://schemas.microsoft.com/office/drawing/2014/main" id="{DF100E3E-DD72-C34A-A6FE-D5C03B56C8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889"/>
          <a:stretch/>
        </p:blipFill>
        <p:spPr>
          <a:xfrm>
            <a:off x="8518483" y="5037086"/>
            <a:ext cx="2550594" cy="1558455"/>
          </a:xfrm>
          <a:prstGeom prst="rect">
            <a:avLst/>
          </a:prstGeom>
        </p:spPr>
      </p:pic>
      <p:pic>
        <p:nvPicPr>
          <p:cNvPr id="13" name="Espace réservé du contenu 11">
            <a:extLst>
              <a:ext uri="{FF2B5EF4-FFF2-40B4-BE49-F238E27FC236}">
                <a16:creationId xmlns:a16="http://schemas.microsoft.com/office/drawing/2014/main" id="{FAC357C4-E90E-AD40-B6B5-4E8C6C29C1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95" b="-1"/>
          <a:stretch/>
        </p:blipFill>
        <p:spPr>
          <a:xfrm>
            <a:off x="-3" y="2"/>
            <a:ext cx="12191999" cy="5417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7A1FF88-D656-544F-B267-D40981881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145" y="0"/>
            <a:ext cx="1347076" cy="124223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3ED0714-0FE9-C746-93F7-993BDAEAE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17" y="1118664"/>
            <a:ext cx="2628909" cy="17544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E4857B3-34C7-DD48-919E-D262A6DC26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9358" y="1118662"/>
            <a:ext cx="2628910" cy="17519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B4DF875-DACC-D049-95C3-D1EBBAB9E6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900" y="1117003"/>
            <a:ext cx="2628909" cy="17535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6FB5AF8-A0A2-7245-8115-B1549C4E6F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817" y="3025342"/>
            <a:ext cx="2628909" cy="175190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EF8CC8D-66B3-F145-AD7D-845EE937F7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6442" y="1117994"/>
            <a:ext cx="2628910" cy="175260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89852C7-991B-CE4F-B539-9395A09C00F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3547"/>
          <a:stretch/>
        </p:blipFill>
        <p:spPr>
          <a:xfrm>
            <a:off x="3011512" y="3025342"/>
            <a:ext cx="2628909" cy="175190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443C036-203B-9D4E-87CB-D8FDC0F6C6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2207" y="3038374"/>
            <a:ext cx="2608306" cy="173887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D9109A4-CE37-A240-87A0-C6C2EE7423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92300" y="3038374"/>
            <a:ext cx="2608306" cy="174030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2975515-6FFA-3E48-A7E1-E7590F047D8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3131"/>
          <a:stretch/>
        </p:blipFill>
        <p:spPr>
          <a:xfrm>
            <a:off x="184927" y="4937864"/>
            <a:ext cx="2704799" cy="174672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060BDA3-2D04-F148-89D1-8C68D0265F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04645" y="4931985"/>
            <a:ext cx="2628909" cy="175260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2F5EAC5-FED8-0D43-A942-25AD4B6A003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8543"/>
          <a:stretch/>
        </p:blipFill>
        <p:spPr>
          <a:xfrm>
            <a:off x="5748473" y="4952890"/>
            <a:ext cx="2628908" cy="1761390"/>
          </a:xfrm>
          <a:prstGeom prst="rect">
            <a:avLst/>
          </a:prstGeom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C6E47DAC-32DC-A041-8F92-344AF754388D}"/>
              </a:ext>
            </a:extLst>
          </p:cNvPr>
          <p:cNvSpPr/>
          <p:nvPr/>
        </p:nvSpPr>
        <p:spPr>
          <a:xfrm>
            <a:off x="2291254" y="2315623"/>
            <a:ext cx="503878" cy="516284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E8B178C5-9D4A-0D49-8DD7-254E86A576DB}"/>
              </a:ext>
            </a:extLst>
          </p:cNvPr>
          <p:cNvSpPr/>
          <p:nvPr/>
        </p:nvSpPr>
        <p:spPr>
          <a:xfrm>
            <a:off x="5049235" y="2309738"/>
            <a:ext cx="503878" cy="516284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025A56A-F15A-374F-BF85-AB66086EC2E8}"/>
              </a:ext>
            </a:extLst>
          </p:cNvPr>
          <p:cNvSpPr/>
          <p:nvPr/>
        </p:nvSpPr>
        <p:spPr>
          <a:xfrm>
            <a:off x="7807216" y="2314914"/>
            <a:ext cx="503878" cy="516284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41422B5-EB82-7D45-8C82-CACC2C1E44B4}"/>
              </a:ext>
            </a:extLst>
          </p:cNvPr>
          <p:cNvSpPr/>
          <p:nvPr/>
        </p:nvSpPr>
        <p:spPr>
          <a:xfrm>
            <a:off x="10565198" y="2299228"/>
            <a:ext cx="503878" cy="516284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418F57E-D41A-B04B-B4DB-D7DA0BAEAAC5}"/>
              </a:ext>
            </a:extLst>
          </p:cNvPr>
          <p:cNvSpPr/>
          <p:nvPr/>
        </p:nvSpPr>
        <p:spPr>
          <a:xfrm>
            <a:off x="2303106" y="4220973"/>
            <a:ext cx="503878" cy="516284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3D3BEA42-C613-E54E-8882-DE02FC5D6441}"/>
              </a:ext>
            </a:extLst>
          </p:cNvPr>
          <p:cNvSpPr/>
          <p:nvPr/>
        </p:nvSpPr>
        <p:spPr>
          <a:xfrm>
            <a:off x="5100198" y="4236659"/>
            <a:ext cx="503878" cy="516284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9CC9B33B-4D21-FB4F-93F4-23F489FE1145}"/>
              </a:ext>
            </a:extLst>
          </p:cNvPr>
          <p:cNvSpPr/>
          <p:nvPr/>
        </p:nvSpPr>
        <p:spPr>
          <a:xfrm>
            <a:off x="7798895" y="4220973"/>
            <a:ext cx="503878" cy="516284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E001424-0B33-1645-B03F-0F217EE0A1BD}"/>
              </a:ext>
            </a:extLst>
          </p:cNvPr>
          <p:cNvSpPr/>
          <p:nvPr/>
        </p:nvSpPr>
        <p:spPr>
          <a:xfrm>
            <a:off x="10538460" y="4243574"/>
            <a:ext cx="503878" cy="516284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C575B3E5-C8E8-CC48-B9E5-D0005428026B}"/>
              </a:ext>
            </a:extLst>
          </p:cNvPr>
          <p:cNvSpPr/>
          <p:nvPr/>
        </p:nvSpPr>
        <p:spPr>
          <a:xfrm>
            <a:off x="10533765" y="6110341"/>
            <a:ext cx="535311" cy="516284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E46B93-747C-5346-8215-01661AD2DC37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C4B0318F-8045-EE46-B26B-D4F54B5F6A38}"/>
              </a:ext>
            </a:extLst>
          </p:cNvPr>
          <p:cNvSpPr/>
          <p:nvPr/>
        </p:nvSpPr>
        <p:spPr>
          <a:xfrm>
            <a:off x="5090042" y="6186076"/>
            <a:ext cx="535311" cy="516284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AB17776-073B-D846-8CE8-6DE22CAF2B57}"/>
              </a:ext>
            </a:extLst>
          </p:cNvPr>
          <p:cNvSpPr/>
          <p:nvPr/>
        </p:nvSpPr>
        <p:spPr>
          <a:xfrm>
            <a:off x="7798895" y="6168307"/>
            <a:ext cx="535311" cy="516284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5CB8A46-BFCF-FC42-BC00-91A4A707EC2F}"/>
              </a:ext>
            </a:extLst>
          </p:cNvPr>
          <p:cNvSpPr/>
          <p:nvPr/>
        </p:nvSpPr>
        <p:spPr>
          <a:xfrm>
            <a:off x="2313151" y="6168307"/>
            <a:ext cx="503878" cy="516284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883692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11">
            <a:extLst>
              <a:ext uri="{FF2B5EF4-FFF2-40B4-BE49-F238E27FC236}">
                <a16:creationId xmlns:a16="http://schemas.microsoft.com/office/drawing/2014/main" id="{35805771-4CC9-9E46-B95E-57ACA667B0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695" b="-1"/>
          <a:stretch/>
        </p:blipFill>
        <p:spPr>
          <a:xfrm>
            <a:off x="-3" y="2"/>
            <a:ext cx="12191999" cy="5417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B514213-A12F-DA4E-B711-F2C32A34D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145" y="0"/>
            <a:ext cx="1347076" cy="124223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ADBBB55-4460-6F4A-85DE-9542DE89C9D9}"/>
              </a:ext>
            </a:extLst>
          </p:cNvPr>
          <p:cNvSpPr txBox="1"/>
          <p:nvPr/>
        </p:nvSpPr>
        <p:spPr>
          <a:xfrm>
            <a:off x="0" y="1361648"/>
            <a:ext cx="12191996" cy="461665"/>
          </a:xfrm>
          <a:prstGeom prst="rect">
            <a:avLst/>
          </a:prstGeom>
          <a:solidFill>
            <a:srgbClr val="B0D4A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Pistes</a:t>
            </a:r>
            <a:r>
              <a:rPr lang="fr-FR" dirty="0"/>
              <a:t> </a:t>
            </a:r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d’action</a:t>
            </a:r>
            <a:r>
              <a:rPr lang="fr-FR" dirty="0"/>
              <a:t>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ADA03-3671-F143-8A91-F80DCE868754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8491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4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41735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6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735"/>
            <a:ext cx="12192000" cy="6858000"/>
          </a:xfrm>
          <a:prstGeom prst="rect">
            <a:avLst/>
          </a:prstGeom>
        </p:spPr>
      </p:pic>
      <p:sp>
        <p:nvSpPr>
          <p:cNvPr id="19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80354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4E6DB47-9308-2840-BD1C-0F737269EB1A}"/>
              </a:ext>
            </a:extLst>
          </p:cNvPr>
          <p:cNvSpPr txBox="1"/>
          <p:nvPr/>
        </p:nvSpPr>
        <p:spPr>
          <a:xfrm>
            <a:off x="4886190" y="1540320"/>
            <a:ext cx="6981132" cy="414575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fr-F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180000"/>
              </a:lnSpc>
            </a:pPr>
            <a:r>
              <a:rPr lang="fr-FR" sz="3100" dirty="0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77"/>
                <a:cs typeface="Aharoni" panose="02010803020104030203" pitchFamily="2" charset="-79"/>
              </a:rPr>
              <a:t>Pourquoi</a:t>
            </a:r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3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77"/>
                <a:cs typeface="Aharoni" panose="02010803020104030203" pitchFamily="2" charset="-79"/>
              </a:rPr>
              <a:t>Hemlibra</a:t>
            </a:r>
            <a:r>
              <a:rPr lang="fr-FR" sz="3100" dirty="0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77"/>
                <a:cs typeface="Aharoni" panose="02010803020104030203" pitchFamily="2" charset="-79"/>
              </a:rPr>
              <a:t>® a cette capacité à transformer </a:t>
            </a:r>
          </a:p>
          <a:p>
            <a:pPr algn="ctr">
              <a:lnSpc>
                <a:spcPct val="180000"/>
              </a:lnSpc>
            </a:pPr>
            <a:r>
              <a:rPr lang="fr-FR" sz="3100" dirty="0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77"/>
                <a:cs typeface="Aharoni" panose="02010803020104030203" pitchFamily="2" charset="-79"/>
              </a:rPr>
              <a:t>ma manière de vivre ?</a:t>
            </a:r>
          </a:p>
          <a:p>
            <a:pPr algn="ctr"/>
            <a:endParaRPr lang="fr-F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r-F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r-F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Espace réservé du contenu 5">
            <a:extLst>
              <a:ext uri="{FF2B5EF4-FFF2-40B4-BE49-F238E27FC236}">
                <a16:creationId xmlns:a16="http://schemas.microsoft.com/office/drawing/2014/main" id="{7045E853-3632-3344-A770-2E991F2347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325" b="36036"/>
          <a:stretch/>
        </p:blipFill>
        <p:spPr>
          <a:xfrm>
            <a:off x="-1" y="-8802"/>
            <a:ext cx="12191981" cy="54369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07C62AA-1404-B84A-B0FE-0961AD59F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678" y="1601993"/>
            <a:ext cx="5229727" cy="48226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9CC594-6ECF-7343-8B52-EB43CE085643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769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6761EE9C-3D78-3144-90DF-E7094C88AB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0" b="12152"/>
          <a:stretch/>
        </p:blipFill>
        <p:spPr>
          <a:xfrm>
            <a:off x="-10490" y="186637"/>
            <a:ext cx="14279286" cy="6634296"/>
          </a:xfrm>
          <a:prstGeom prst="rect">
            <a:avLst/>
          </a:prstGeom>
        </p:spPr>
      </p:pic>
      <p:pic>
        <p:nvPicPr>
          <p:cNvPr id="7" name="Espace réservé du contenu 5">
            <a:extLst>
              <a:ext uri="{FF2B5EF4-FFF2-40B4-BE49-F238E27FC236}">
                <a16:creationId xmlns:a16="http://schemas.microsoft.com/office/drawing/2014/main" id="{F3EF2A1A-7338-054A-A20C-7C9E38F13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24325" b="36036"/>
          <a:stretch/>
        </p:blipFill>
        <p:spPr>
          <a:xfrm>
            <a:off x="-1" y="-8802"/>
            <a:ext cx="12191981" cy="543695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CF99280-6D96-E940-A877-1654CC8F88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7655" y="0"/>
            <a:ext cx="1294524" cy="11937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292A50-0358-3D4D-82D7-27562F1C43B6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A9DED2E-8941-6B42-A15D-CD59E59DF7EF}"/>
              </a:ext>
            </a:extLst>
          </p:cNvPr>
          <p:cNvSpPr txBox="1"/>
          <p:nvPr/>
        </p:nvSpPr>
        <p:spPr>
          <a:xfrm>
            <a:off x="10039" y="4877103"/>
            <a:ext cx="12191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7A0F54"/>
                </a:solidFill>
              </a:rPr>
              <a:t>Lancez la vidéo…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48A858E-4268-8543-A253-71C706213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7155" y="1497106"/>
            <a:ext cx="5397689" cy="30390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9917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6761EE9C-3D78-3144-90DF-E7094C88AB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0" b="12152"/>
          <a:stretch/>
        </p:blipFill>
        <p:spPr>
          <a:xfrm>
            <a:off x="20" y="186637"/>
            <a:ext cx="14279286" cy="663429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32182EF-E0CC-EF4C-9553-6442B068F224}"/>
              </a:ext>
            </a:extLst>
          </p:cNvPr>
          <p:cNvSpPr txBox="1"/>
          <p:nvPr/>
        </p:nvSpPr>
        <p:spPr>
          <a:xfrm>
            <a:off x="121504" y="1242233"/>
            <a:ext cx="11948983" cy="461665"/>
          </a:xfrm>
          <a:prstGeom prst="rect">
            <a:avLst/>
          </a:prstGeom>
          <a:solidFill>
            <a:srgbClr val="E1BAD5"/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Que retenir ?</a:t>
            </a:r>
            <a:endParaRPr lang="fr-F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E8AD54C-89A9-5445-A78C-E71147531F59}"/>
              </a:ext>
            </a:extLst>
          </p:cNvPr>
          <p:cNvSpPr txBox="1"/>
          <p:nvPr/>
        </p:nvSpPr>
        <p:spPr>
          <a:xfrm>
            <a:off x="1199931" y="2091558"/>
            <a:ext cx="10567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Hemlibra</a:t>
            </a:r>
            <a:r>
              <a:rPr lang="fr-FR" sz="2400" b="1" dirty="0"/>
              <a:t>® vient se positionner dans la cascade à la place du FVIII et fait un « pont » entre le FIX placé avant et le FX placé après.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AB9E7E7-FE90-C84E-B5B7-12CDCDE77ADD}"/>
              </a:ext>
            </a:extLst>
          </p:cNvPr>
          <p:cNvSpPr txBox="1"/>
          <p:nvPr/>
        </p:nvSpPr>
        <p:spPr>
          <a:xfrm>
            <a:off x="1199931" y="3111735"/>
            <a:ext cx="10567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61938"/>
            <a:r>
              <a:rPr lang="fr-FR" sz="2400" b="1" dirty="0"/>
              <a:t>Il permet que des petits saignements ne prennent pas des proportions importantes.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E0192C9-8380-5A4E-A398-0E259043CCAF}"/>
              </a:ext>
            </a:extLst>
          </p:cNvPr>
          <p:cNvSpPr txBox="1"/>
          <p:nvPr/>
        </p:nvSpPr>
        <p:spPr>
          <a:xfrm>
            <a:off x="10039" y="4877103"/>
            <a:ext cx="121919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7A0F54"/>
                </a:solidFill>
              </a:rPr>
              <a:t>Mais</a:t>
            </a:r>
            <a:r>
              <a:rPr lang="fr-FR" b="1" dirty="0">
                <a:solidFill>
                  <a:srgbClr val="7A0F54"/>
                </a:solidFill>
              </a:rPr>
              <a:t> </a:t>
            </a:r>
            <a:r>
              <a:rPr lang="fr-FR" sz="2400" b="1" dirty="0">
                <a:solidFill>
                  <a:srgbClr val="7A0F54"/>
                </a:solidFill>
              </a:rPr>
              <a:t>en cas d’accident hémorragique (traumatisme ou chirurgie) ???...</a:t>
            </a:r>
          </a:p>
          <a:p>
            <a:pPr algn="ctr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Espace réservé du contenu 5">
            <a:extLst>
              <a:ext uri="{FF2B5EF4-FFF2-40B4-BE49-F238E27FC236}">
                <a16:creationId xmlns:a16="http://schemas.microsoft.com/office/drawing/2014/main" id="{AB2C4A20-ED00-4B40-B122-82AC0B290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24325" b="36036"/>
          <a:stretch/>
        </p:blipFill>
        <p:spPr>
          <a:xfrm>
            <a:off x="-1" y="-8802"/>
            <a:ext cx="12191981" cy="543695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ED17514-E98B-574E-9675-154C957E16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7655" y="0"/>
            <a:ext cx="1294524" cy="119377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1F2DBD-E62B-964D-B20F-50D4E1D8BCED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5202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E8AD54C-89A9-5445-A78C-E71147531F59}"/>
              </a:ext>
            </a:extLst>
          </p:cNvPr>
          <p:cNvSpPr txBox="1"/>
          <p:nvPr/>
        </p:nvSpPr>
        <p:spPr>
          <a:xfrm>
            <a:off x="1052786" y="3429001"/>
            <a:ext cx="10420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Il sera peut-être nécessaire d’avoir recours à des injections de FVIII.</a:t>
            </a:r>
          </a:p>
          <a:p>
            <a:endParaRPr lang="fr-FR" sz="2400" b="1" dirty="0" err="1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678464E-FE8A-9F47-B703-5B72FAB4D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4199" y="4376249"/>
            <a:ext cx="8843591" cy="1533583"/>
          </a:xfrm>
          <a:ln w="38100">
            <a:solidFill>
              <a:srgbClr val="7A0F54"/>
            </a:solidFill>
          </a:ln>
        </p:spPr>
        <p:txBody>
          <a:bodyPr>
            <a:normAutofit/>
          </a:bodyPr>
          <a:lstStyle/>
          <a:p>
            <a:pPr marL="0"/>
            <a:r>
              <a:rPr lang="fr-FR" sz="2400" b="1" dirty="0" err="1"/>
              <a:t>Hemlibra</a:t>
            </a:r>
            <a:r>
              <a:rPr lang="fr-FR" sz="2400" b="1" dirty="0"/>
              <a:t>® n’est pas le traitement des accidents hémorragiques.</a:t>
            </a:r>
          </a:p>
          <a:p>
            <a:pPr marL="0" indent="0">
              <a:buNone/>
            </a:pPr>
            <a:endParaRPr lang="fr-FR" sz="2400" b="1" dirty="0"/>
          </a:p>
          <a:p>
            <a:pPr marL="0"/>
            <a:r>
              <a:rPr lang="fr-FR" sz="2400" b="1" dirty="0" err="1"/>
              <a:t>Hemlibra</a:t>
            </a:r>
            <a:r>
              <a:rPr lang="fr-FR" sz="2400" b="1" dirty="0"/>
              <a:t>® est seulement un traitement prophylactique.</a:t>
            </a:r>
            <a:endParaRPr lang="fr-FR" dirty="0"/>
          </a:p>
        </p:txBody>
      </p:sp>
      <p:pic>
        <p:nvPicPr>
          <p:cNvPr id="8" name="Espace réservé du contenu 5">
            <a:extLst>
              <a:ext uri="{FF2B5EF4-FFF2-40B4-BE49-F238E27FC236}">
                <a16:creationId xmlns:a16="http://schemas.microsoft.com/office/drawing/2014/main" id="{E1510AB2-DD48-864C-BC66-38D50D5338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325" b="36036"/>
          <a:stretch/>
        </p:blipFill>
        <p:spPr>
          <a:xfrm>
            <a:off x="-1" y="-8802"/>
            <a:ext cx="12191981" cy="68909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2DF4C8-6EEF-EC4E-8CC6-FDA483234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7655" y="0"/>
            <a:ext cx="1294524" cy="1193771"/>
          </a:xfrm>
          <a:prstGeom prst="rect">
            <a:avLst/>
          </a:prstGeom>
        </p:spPr>
      </p:pic>
      <p:sp>
        <p:nvSpPr>
          <p:cNvPr id="4" name="Rectangle avec flèche vers le bas 3">
            <a:extLst>
              <a:ext uri="{FF2B5EF4-FFF2-40B4-BE49-F238E27FC236}">
                <a16:creationId xmlns:a16="http://schemas.microsoft.com/office/drawing/2014/main" id="{D8B041A4-4F47-B246-8F7F-D765BBE11B52}"/>
              </a:ext>
            </a:extLst>
          </p:cNvPr>
          <p:cNvSpPr/>
          <p:nvPr/>
        </p:nvSpPr>
        <p:spPr>
          <a:xfrm>
            <a:off x="4046472" y="-1315998"/>
            <a:ext cx="4099034" cy="1912883"/>
          </a:xfrm>
          <a:prstGeom prst="downArrowCallout">
            <a:avLst/>
          </a:prstGeom>
          <a:solidFill>
            <a:srgbClr val="E1BAD5"/>
          </a:solidFill>
          <a:ln>
            <a:solidFill>
              <a:srgbClr val="E1BA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En</a:t>
            </a:r>
            <a:r>
              <a:rPr lang="fr-FR" dirty="0"/>
              <a:t> </a:t>
            </a:r>
            <a:r>
              <a:rPr lang="fr-FR" sz="2400" b="1" dirty="0">
                <a:solidFill>
                  <a:schemeClr val="tx1"/>
                </a:solidFill>
              </a:rPr>
              <a:t>cas</a:t>
            </a:r>
            <a:r>
              <a:rPr lang="fr-FR" dirty="0"/>
              <a:t> </a:t>
            </a:r>
            <a:r>
              <a:rPr lang="fr-FR" sz="2400" b="1" dirty="0">
                <a:solidFill>
                  <a:schemeClr val="tx1"/>
                </a:solidFill>
              </a:rPr>
              <a:t>d’accidents</a:t>
            </a:r>
            <a:r>
              <a:rPr lang="fr-FR" dirty="0"/>
              <a:t> </a:t>
            </a:r>
            <a:r>
              <a:rPr lang="fr-FR" sz="2400" b="1" dirty="0">
                <a:solidFill>
                  <a:schemeClr val="tx1"/>
                </a:solidFill>
              </a:rPr>
              <a:t>hémorragiques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0362FB-CBE3-5845-B332-0FB9FA5182C7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431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 0.343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uiExpand="1" build="p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4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41735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6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735"/>
            <a:ext cx="12192000" cy="6858000"/>
          </a:xfrm>
          <a:prstGeom prst="rect">
            <a:avLst/>
          </a:prstGeom>
        </p:spPr>
      </p:pic>
      <p:sp>
        <p:nvSpPr>
          <p:cNvPr id="19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80354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8431DC47-9D4A-CE4F-899B-91BD1A5CD4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67" b="1"/>
          <a:stretch/>
        </p:blipFill>
        <p:spPr>
          <a:xfrm>
            <a:off x="10510" y="-3505"/>
            <a:ext cx="12192000" cy="604299"/>
          </a:xfrm>
          <a:prstGeom prst="rect">
            <a:avLst/>
          </a:prstGeom>
        </p:spPr>
      </p:pic>
      <p:pic>
        <p:nvPicPr>
          <p:cNvPr id="11" name="Espace réservé du contenu 4">
            <a:extLst>
              <a:ext uri="{FF2B5EF4-FFF2-40B4-BE49-F238E27FC236}">
                <a16:creationId xmlns:a16="http://schemas.microsoft.com/office/drawing/2014/main" id="{F48F3451-277F-114C-814C-CC8D34D2C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436933" y="1339413"/>
            <a:ext cx="5432529" cy="5009718"/>
          </a:xfr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4E6DB47-9308-2840-BD1C-0F737269EB1A}"/>
              </a:ext>
            </a:extLst>
          </p:cNvPr>
          <p:cNvSpPr txBox="1"/>
          <p:nvPr/>
        </p:nvSpPr>
        <p:spPr>
          <a:xfrm>
            <a:off x="4886190" y="1540320"/>
            <a:ext cx="6981132" cy="414575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fr-F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180000"/>
              </a:lnSpc>
            </a:pPr>
            <a:r>
              <a:rPr lang="fr-FR" sz="3100" dirty="0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77"/>
                <a:cs typeface="Aharoni" panose="02010803020104030203" pitchFamily="2" charset="-79"/>
              </a:rPr>
              <a:t>Au final, qu’est-ce qui change </a:t>
            </a:r>
          </a:p>
          <a:p>
            <a:pPr algn="ctr">
              <a:lnSpc>
                <a:spcPct val="180000"/>
              </a:lnSpc>
            </a:pPr>
            <a:r>
              <a:rPr lang="fr-FR" sz="3100" dirty="0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77"/>
                <a:cs typeface="Aharoni" panose="02010803020104030203" pitchFamily="2" charset="-79"/>
              </a:rPr>
              <a:t>dans le traitement des accidents hémorragiques ?</a:t>
            </a:r>
          </a:p>
          <a:p>
            <a:pPr algn="ctr"/>
            <a:endParaRPr lang="fr-F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r-F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r-F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71A5ED-EDCF-DD4C-A8F2-43823D2D6A8F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6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10529" y="636150"/>
            <a:ext cx="13353363" cy="6180292"/>
          </a:xfrm>
          <a:prstGeom prst="rect">
            <a:avLst/>
          </a:prstGeom>
        </p:spPr>
      </p:pic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5"/>
            <a:ext cx="12192000" cy="604299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0979815-8817-E044-9BA6-7E86CB586EB5}"/>
              </a:ext>
            </a:extLst>
          </p:cNvPr>
          <p:cNvSpPr txBox="1"/>
          <p:nvPr/>
        </p:nvSpPr>
        <p:spPr>
          <a:xfrm>
            <a:off x="123568" y="1632237"/>
            <a:ext cx="11948983" cy="4154984"/>
          </a:xfrm>
          <a:prstGeom prst="rect">
            <a:avLst/>
          </a:prstGeom>
          <a:solidFill>
            <a:srgbClr val="B5E1F6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n w="0"/>
                <a:solidFill>
                  <a:srgbClr val="005BA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ACTIVITÉ</a:t>
            </a:r>
          </a:p>
          <a:p>
            <a:pPr algn="ctr"/>
            <a:endParaRPr lang="fr-F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Parmi la douzaine d’attitudes qui va apparaître à l’écran :</a:t>
            </a:r>
          </a:p>
          <a:p>
            <a:pPr algn="ctr"/>
            <a:endParaRPr lang="fr-F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itchFamily="2" charset="2"/>
              </a:rPr>
              <a:t> C</a:t>
            </a:r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hoisissez </a:t>
            </a:r>
            <a:r>
              <a:rPr lang="fr-FR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celle.s</a:t>
            </a:r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que vous adoptiez AVANT lorsque vous n’étiez pas sous </a:t>
            </a:r>
            <a:r>
              <a:rPr lang="fr-FR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Hemlibra</a:t>
            </a:r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® et qu’un accident hémorragique se déclarait.</a:t>
            </a:r>
          </a:p>
          <a:p>
            <a:pPr algn="ctr"/>
            <a:endParaRPr lang="fr-F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 algn="ctr">
              <a:buFont typeface="Wingdings" pitchFamily="2" charset="2"/>
              <a:buChar char="à"/>
            </a:pPr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Choisissez ce que vous faisiez RÉELLEMENT et autant d’attitudes que nécessaires.</a:t>
            </a:r>
          </a:p>
          <a:p>
            <a:pPr marL="342900" indent="-342900" algn="ctr">
              <a:buFont typeface="Wingdings" pitchFamily="2" charset="2"/>
              <a:buChar char="à"/>
            </a:pPr>
            <a:endParaRPr lang="fr-F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Notez leurs numéros puis répondez au sondage.</a:t>
            </a:r>
          </a:p>
          <a:p>
            <a:pPr algn="ctr"/>
            <a:endParaRPr lang="fr-F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2020FB-02B3-1848-AF85-A9CA6185E941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31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70D9B31-3BC9-6841-8999-572856240D2F}"/>
              </a:ext>
            </a:extLst>
          </p:cNvPr>
          <p:cNvSpPr txBox="1"/>
          <p:nvPr/>
        </p:nvSpPr>
        <p:spPr>
          <a:xfrm>
            <a:off x="-1" y="1266427"/>
            <a:ext cx="12192001" cy="461665"/>
          </a:xfrm>
          <a:prstGeom prst="rect">
            <a:avLst/>
          </a:prstGeom>
          <a:solidFill>
            <a:srgbClr val="ED8CC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iome" panose="020B0604020202020204" pitchFamily="34" charset="0"/>
                <a:cs typeface="Biome" panose="020B0604020202020204" pitchFamily="34" charset="0"/>
              </a:rPr>
              <a:t>Comment cet atelier va se dérouler ?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9A77F419-BC37-5A4E-8929-F3CDF8729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8139"/>
          <a:stretch/>
        </p:blipFill>
        <p:spPr>
          <a:xfrm>
            <a:off x="0" y="0"/>
            <a:ext cx="12192000" cy="1222574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EC2D077-EB6A-4945-A222-B9081612D1A0}"/>
              </a:ext>
            </a:extLst>
          </p:cNvPr>
          <p:cNvSpPr txBox="1"/>
          <p:nvPr/>
        </p:nvSpPr>
        <p:spPr>
          <a:xfrm>
            <a:off x="0" y="2323894"/>
            <a:ext cx="12318125" cy="3372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Biome" panose="020B0503030204020804" pitchFamily="34" charset="0"/>
                <a:cs typeface="Biome" panose="020B0503030204020804" pitchFamily="34" charset="0"/>
              </a:rPr>
              <a:t>Présentation des objectifs de l’atelier et test de connexion ……………….....……………………………….10 min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Biome" panose="020B0503030204020804" pitchFamily="34" charset="0"/>
                <a:cs typeface="Biome" panose="020B0503030204020804" pitchFamily="34" charset="0"/>
              </a:rPr>
              <a:t>Présentation des intervenants et des participants ………………………………….……………………………… 10 min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Biome" panose="020B0503030204020804" pitchFamily="34" charset="0"/>
                <a:cs typeface="Biome" panose="020B0503030204020804" pitchFamily="34" charset="0"/>
              </a:rPr>
              <a:t>Echanges sur la vie sous </a:t>
            </a:r>
            <a:r>
              <a:rPr lang="fr-FR" dirty="0" err="1">
                <a:latin typeface="Biome" panose="020B0503030204020804" pitchFamily="34" charset="0"/>
                <a:cs typeface="Biome" panose="020B0503030204020804" pitchFamily="34" charset="0"/>
              </a:rPr>
              <a:t>Hemlibra</a:t>
            </a:r>
            <a:r>
              <a:rPr lang="fr-FR" dirty="0">
                <a:latin typeface="Biome" panose="020B0503030204020804" pitchFamily="34" charset="0"/>
                <a:cs typeface="Biome" panose="020B0503030204020804" pitchFamily="34" charset="0"/>
              </a:rPr>
              <a:t>® …………………………………………………………………………………………… 35 min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err="1">
                <a:latin typeface="Biome" panose="020B0503030204020804" pitchFamily="34" charset="0"/>
                <a:cs typeface="Biome" panose="020B0503030204020804" pitchFamily="34" charset="0"/>
              </a:rPr>
              <a:t>Hemlibra</a:t>
            </a:r>
            <a:r>
              <a:rPr lang="fr-FR" dirty="0">
                <a:latin typeface="Biome" panose="020B0503030204020804" pitchFamily="34" charset="0"/>
                <a:cs typeface="Biome" panose="020B0503030204020804" pitchFamily="34" charset="0"/>
              </a:rPr>
              <a:t>® comment ça marche …………………………………….…………………………………………………………… 15 min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Biome" panose="020B0503030204020804" pitchFamily="34" charset="0"/>
                <a:cs typeface="Biome" panose="020B0503030204020804" pitchFamily="34" charset="0"/>
              </a:rPr>
              <a:t>Activité ludique sur les nouveaux réflexes en cas d’accident hémorragique …….…..……..………. 45 min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Biome" panose="020B0503030204020804" pitchFamily="34" charset="0"/>
                <a:cs typeface="Biome" panose="020B0503030204020804" pitchFamily="34" charset="0"/>
              </a:rPr>
              <a:t>Synthèse ………………………………………………………………………………………………………………………………………..5 min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0AD387B-1C29-F843-9977-880C5A0BEDA5}"/>
              </a:ext>
            </a:extLst>
          </p:cNvPr>
          <p:cNvSpPr txBox="1"/>
          <p:nvPr/>
        </p:nvSpPr>
        <p:spPr>
          <a:xfrm>
            <a:off x="6077910" y="4876800"/>
            <a:ext cx="4190571" cy="369332"/>
          </a:xfrm>
          <a:prstGeom prst="rect">
            <a:avLst/>
          </a:prstGeom>
          <a:solidFill>
            <a:srgbClr val="ED8CC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iome" panose="020B0604020202020204" pitchFamily="34" charset="0"/>
                <a:cs typeface="Biome" panose="020B0604020202020204" pitchFamily="34" charset="0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  <a:lvl6pPr>
              <a:defRPr>
                <a:solidFill>
                  <a:schemeClr val="accent3"/>
                </a:solidFill>
              </a:defRPr>
            </a:lvl6pPr>
            <a:lvl7pPr>
              <a:defRPr>
                <a:solidFill>
                  <a:schemeClr val="accent3"/>
                </a:solidFill>
              </a:defRPr>
            </a:lvl7pPr>
            <a:lvl8pPr>
              <a:defRPr>
                <a:solidFill>
                  <a:schemeClr val="accent3"/>
                </a:solidFill>
              </a:defRPr>
            </a:lvl8pPr>
            <a:lvl9pPr>
              <a:defRPr>
                <a:solidFill>
                  <a:schemeClr val="accent3"/>
                </a:solidFill>
              </a:defRPr>
            </a:lvl9pPr>
          </a:lstStyle>
          <a:p>
            <a:r>
              <a:rPr lang="fr-FR" sz="18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Durée de l’atelier 2 heures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26B6E0-C1B6-AD41-A992-445C509EEF7D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89376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10529" y="667660"/>
            <a:ext cx="13353363" cy="618029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9EE8333-1FAE-BB4B-9E4C-7D381B7F1095}"/>
              </a:ext>
            </a:extLst>
          </p:cNvPr>
          <p:cNvSpPr/>
          <p:nvPr/>
        </p:nvSpPr>
        <p:spPr>
          <a:xfrm>
            <a:off x="-4" y="6635576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C829B7-8751-2B4C-B423-816FD432FD63}"/>
              </a:ext>
            </a:extLst>
          </p:cNvPr>
          <p:cNvSpPr/>
          <p:nvPr/>
        </p:nvSpPr>
        <p:spPr>
          <a:xfrm>
            <a:off x="1616524" y="600794"/>
            <a:ext cx="8685516" cy="6257206"/>
          </a:xfrm>
          <a:prstGeom prst="rect">
            <a:avLst/>
          </a:prstGeom>
          <a:solidFill>
            <a:srgbClr val="FAC6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5"/>
            <a:ext cx="12192000" cy="604299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sp>
        <p:nvSpPr>
          <p:cNvPr id="60" name="Triangle rectangle 59">
            <a:hlinkClick r:id="rId7" action="ppaction://hlinksldjump"/>
            <a:extLst>
              <a:ext uri="{FF2B5EF4-FFF2-40B4-BE49-F238E27FC236}">
                <a16:creationId xmlns:a16="http://schemas.microsoft.com/office/drawing/2014/main" id="{0725A4A2-7801-FB4D-A4B1-E1F4D9B9DDC2}"/>
              </a:ext>
            </a:extLst>
          </p:cNvPr>
          <p:cNvSpPr/>
          <p:nvPr/>
        </p:nvSpPr>
        <p:spPr>
          <a:xfrm rot="16200000">
            <a:off x="3417274" y="1898546"/>
            <a:ext cx="340811" cy="299116"/>
          </a:xfrm>
          <a:prstGeom prst="rtTriangle">
            <a:avLst/>
          </a:prstGeom>
          <a:solidFill>
            <a:srgbClr val="B5E1F6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B5E1F6"/>
              </a:highlight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AAE3359-4705-7646-BBC1-43B2097E59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095246"/>
              </p:ext>
            </p:extLst>
          </p:nvPr>
        </p:nvGraphicFramePr>
        <p:xfrm>
          <a:off x="1616524" y="621889"/>
          <a:ext cx="8685516" cy="6216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379">
                  <a:extLst>
                    <a:ext uri="{9D8B030D-6E8A-4147-A177-3AD203B41FA5}">
                      <a16:colId xmlns:a16="http://schemas.microsoft.com/office/drawing/2014/main" val="3574258459"/>
                    </a:ext>
                  </a:extLst>
                </a:gridCol>
                <a:gridCol w="2233301">
                  <a:extLst>
                    <a:ext uri="{9D8B030D-6E8A-4147-A177-3AD203B41FA5}">
                      <a16:colId xmlns:a16="http://schemas.microsoft.com/office/drawing/2014/main" val="598375491"/>
                    </a:ext>
                  </a:extLst>
                </a:gridCol>
                <a:gridCol w="2109457">
                  <a:extLst>
                    <a:ext uri="{9D8B030D-6E8A-4147-A177-3AD203B41FA5}">
                      <a16:colId xmlns:a16="http://schemas.microsoft.com/office/drawing/2014/main" val="1861713668"/>
                    </a:ext>
                  </a:extLst>
                </a:gridCol>
                <a:gridCol w="2171379">
                  <a:extLst>
                    <a:ext uri="{9D8B030D-6E8A-4147-A177-3AD203B41FA5}">
                      <a16:colId xmlns:a16="http://schemas.microsoft.com/office/drawing/2014/main" val="3749489264"/>
                    </a:ext>
                  </a:extLst>
                </a:gridCol>
              </a:tblGrid>
              <a:tr h="16440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1- J’attendais pour m’injecter</a:t>
                      </a:r>
                    </a:p>
                    <a:p>
                      <a:pPr marL="0" indent="0" algn="ctr">
                        <a:tabLst>
                          <a:tab pos="215900" algn="l"/>
                        </a:tabLst>
                      </a:pPr>
                      <a:endParaRPr lang="fr-FR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Ctr="1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2- Je décidais seul de quand m’injecter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Ctr="1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3- Je n’attendais jamais pour m’injecter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Ctr="1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4- J’appelais parfois le centre pour un avis.</a:t>
                      </a:r>
                      <a:endParaRPr lang="fr-FR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Ctr="1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3260178"/>
                  </a:ext>
                </a:extLst>
              </a:tr>
              <a:tr h="22706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5- Je n’appelais jamais le centre pour un avis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Ctr="1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6- Je me sentais autonome dans mes décisions de m’injecter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Ctr="1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7- J’</a:t>
                      </a:r>
                      <a:r>
                        <a:rPr lang="fr-FR" sz="1800" b="1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étais</a:t>
                      </a: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en prophylaxie, je m’injectais le même produit pour stopper un accident hémorragique. 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Ctr="1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8- En terme de dose, je m’injectais ma dose habituelle de facteur VIII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Ctr="1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030802"/>
                  </a:ext>
                </a:extLst>
              </a:tr>
              <a:tr h="22706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9- Je répétais mes doses de facteur VIII</a:t>
                      </a:r>
                      <a:endParaRPr lang="fr-FR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Ctr="1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10- Je notais sur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le carnet de santé tous les saignements y compris ceux qui ne nécessitaient pas d’injection.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Ctr="1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11- Je notais sur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le carnet de santé seulement les saignements pour lesquels je m’injectais.</a:t>
                      </a:r>
                      <a:endParaRPr lang="fr-FR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Ctr="1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12- Je n’utilisais pas le carnet de santé.</a:t>
                      </a:r>
                      <a:endParaRPr lang="fr-FR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Ctr="1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957715"/>
                  </a:ext>
                </a:extLst>
              </a:tr>
            </a:tbl>
          </a:graphicData>
        </a:graphic>
      </p:graphicFrame>
      <p:sp>
        <p:nvSpPr>
          <p:cNvPr id="61" name="Triangle rectangle 60">
            <a:hlinkClick r:id="rId8" action="ppaction://hlinksldjump"/>
            <a:extLst>
              <a:ext uri="{FF2B5EF4-FFF2-40B4-BE49-F238E27FC236}">
                <a16:creationId xmlns:a16="http://schemas.microsoft.com/office/drawing/2014/main" id="{580F9ABB-6FE0-2D4F-99BF-249D511A2D09}"/>
              </a:ext>
            </a:extLst>
          </p:cNvPr>
          <p:cNvSpPr/>
          <p:nvPr/>
        </p:nvSpPr>
        <p:spPr>
          <a:xfrm rot="16200000">
            <a:off x="5210120" y="1452652"/>
            <a:ext cx="749371" cy="789146"/>
          </a:xfrm>
          <a:prstGeom prst="rtTriangle">
            <a:avLst/>
          </a:prstGeom>
          <a:solidFill>
            <a:srgbClr val="B5E1F6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B5E1F6"/>
              </a:highlight>
            </a:endParaRPr>
          </a:p>
        </p:txBody>
      </p:sp>
      <p:sp>
        <p:nvSpPr>
          <p:cNvPr id="62" name="Triangle rectangle 61">
            <a:hlinkClick r:id="rId9" action="ppaction://hlinksldjump"/>
            <a:extLst>
              <a:ext uri="{FF2B5EF4-FFF2-40B4-BE49-F238E27FC236}">
                <a16:creationId xmlns:a16="http://schemas.microsoft.com/office/drawing/2014/main" id="{656D0CF5-F617-BF47-BB0D-711F86D0EB7C}"/>
              </a:ext>
            </a:extLst>
          </p:cNvPr>
          <p:cNvSpPr/>
          <p:nvPr/>
        </p:nvSpPr>
        <p:spPr>
          <a:xfrm rot="16200000">
            <a:off x="7368101" y="1502353"/>
            <a:ext cx="658767" cy="789146"/>
          </a:xfrm>
          <a:prstGeom prst="rtTriangle">
            <a:avLst/>
          </a:prstGeom>
          <a:solidFill>
            <a:srgbClr val="B5E1F6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B5E1F6"/>
              </a:highlight>
            </a:endParaRPr>
          </a:p>
        </p:txBody>
      </p:sp>
      <p:sp>
        <p:nvSpPr>
          <p:cNvPr id="63" name="Triangle rectangle 62">
            <a:hlinkClick r:id="rId10" action="ppaction://hlinksldjump"/>
            <a:extLst>
              <a:ext uri="{FF2B5EF4-FFF2-40B4-BE49-F238E27FC236}">
                <a16:creationId xmlns:a16="http://schemas.microsoft.com/office/drawing/2014/main" id="{034AE7A1-71C1-7D40-8C11-10135986EAB8}"/>
              </a:ext>
            </a:extLst>
          </p:cNvPr>
          <p:cNvSpPr/>
          <p:nvPr/>
        </p:nvSpPr>
        <p:spPr>
          <a:xfrm rot="16200000">
            <a:off x="9359544" y="1316376"/>
            <a:ext cx="745970" cy="1058298"/>
          </a:xfrm>
          <a:prstGeom prst="rtTriangle">
            <a:avLst/>
          </a:prstGeom>
          <a:solidFill>
            <a:srgbClr val="B5E1F6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B5E1F6"/>
              </a:highlight>
            </a:endParaRPr>
          </a:p>
        </p:txBody>
      </p:sp>
      <p:sp>
        <p:nvSpPr>
          <p:cNvPr id="64" name="Triangle rectangle 63">
            <a:hlinkClick r:id="rId11" action="ppaction://hlinksldjump"/>
            <a:extLst>
              <a:ext uri="{FF2B5EF4-FFF2-40B4-BE49-F238E27FC236}">
                <a16:creationId xmlns:a16="http://schemas.microsoft.com/office/drawing/2014/main" id="{06F5030F-F3FB-054B-830A-D586710FB59A}"/>
              </a:ext>
            </a:extLst>
          </p:cNvPr>
          <p:cNvSpPr/>
          <p:nvPr/>
        </p:nvSpPr>
        <p:spPr>
          <a:xfrm rot="16200000">
            <a:off x="2856901" y="3638904"/>
            <a:ext cx="840884" cy="902026"/>
          </a:xfrm>
          <a:prstGeom prst="rtTriangle">
            <a:avLst/>
          </a:prstGeom>
          <a:solidFill>
            <a:srgbClr val="B5E1F6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B5E1F6"/>
              </a:highlight>
            </a:endParaRPr>
          </a:p>
        </p:txBody>
      </p:sp>
      <p:sp>
        <p:nvSpPr>
          <p:cNvPr id="65" name="Triangle rectangle 64">
            <a:hlinkClick r:id="rId12" action="ppaction://hlinksldjump"/>
            <a:extLst>
              <a:ext uri="{FF2B5EF4-FFF2-40B4-BE49-F238E27FC236}">
                <a16:creationId xmlns:a16="http://schemas.microsoft.com/office/drawing/2014/main" id="{1B2329D0-CFA7-0343-97AB-7BDD4386A2E4}"/>
              </a:ext>
            </a:extLst>
          </p:cNvPr>
          <p:cNvSpPr/>
          <p:nvPr/>
        </p:nvSpPr>
        <p:spPr>
          <a:xfrm rot="16200000">
            <a:off x="4887194" y="3421572"/>
            <a:ext cx="939285" cy="1245085"/>
          </a:xfrm>
          <a:prstGeom prst="rtTriangle">
            <a:avLst/>
          </a:prstGeom>
          <a:solidFill>
            <a:srgbClr val="B5E1F6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B5E1F6"/>
              </a:highlight>
            </a:endParaRPr>
          </a:p>
        </p:txBody>
      </p:sp>
      <p:sp>
        <p:nvSpPr>
          <p:cNvPr id="66" name="Triangle rectangle 65">
            <a:hlinkClick r:id="rId13" action="ppaction://hlinksldjump"/>
            <a:extLst>
              <a:ext uri="{FF2B5EF4-FFF2-40B4-BE49-F238E27FC236}">
                <a16:creationId xmlns:a16="http://schemas.microsoft.com/office/drawing/2014/main" id="{78DA8F2A-7EB2-6A45-9590-DEC4BE053524}"/>
              </a:ext>
            </a:extLst>
          </p:cNvPr>
          <p:cNvSpPr/>
          <p:nvPr/>
        </p:nvSpPr>
        <p:spPr>
          <a:xfrm rot="16200000">
            <a:off x="7518292" y="3953274"/>
            <a:ext cx="504299" cy="625469"/>
          </a:xfrm>
          <a:prstGeom prst="rtTriangle">
            <a:avLst/>
          </a:prstGeom>
          <a:solidFill>
            <a:srgbClr val="B5E1F6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B5E1F6"/>
              </a:highlight>
            </a:endParaRPr>
          </a:p>
        </p:txBody>
      </p:sp>
      <p:sp>
        <p:nvSpPr>
          <p:cNvPr id="67" name="Triangle rectangle 66">
            <a:hlinkClick r:id="rId14" action="ppaction://hlinksldjump"/>
            <a:extLst>
              <a:ext uri="{FF2B5EF4-FFF2-40B4-BE49-F238E27FC236}">
                <a16:creationId xmlns:a16="http://schemas.microsoft.com/office/drawing/2014/main" id="{B91BC4DF-ED8B-D74C-946D-8A02ECEC5361}"/>
              </a:ext>
            </a:extLst>
          </p:cNvPr>
          <p:cNvSpPr/>
          <p:nvPr/>
        </p:nvSpPr>
        <p:spPr>
          <a:xfrm rot="16200000">
            <a:off x="9205331" y="3462893"/>
            <a:ext cx="939286" cy="1155645"/>
          </a:xfrm>
          <a:prstGeom prst="rtTriangle">
            <a:avLst/>
          </a:prstGeom>
          <a:solidFill>
            <a:srgbClr val="B5E1F6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B5E1F6"/>
              </a:highlight>
            </a:endParaRPr>
          </a:p>
        </p:txBody>
      </p:sp>
      <p:sp>
        <p:nvSpPr>
          <p:cNvPr id="68" name="Triangle rectangle 67">
            <a:hlinkClick r:id="rId15" action="ppaction://hlinksldjump"/>
            <a:extLst>
              <a:ext uri="{FF2B5EF4-FFF2-40B4-BE49-F238E27FC236}">
                <a16:creationId xmlns:a16="http://schemas.microsoft.com/office/drawing/2014/main" id="{E7F626E7-75B5-7141-AF53-5DB64DEDEF9B}"/>
              </a:ext>
            </a:extLst>
          </p:cNvPr>
          <p:cNvSpPr/>
          <p:nvPr/>
        </p:nvSpPr>
        <p:spPr>
          <a:xfrm rot="16200000">
            <a:off x="2495839" y="5555634"/>
            <a:ext cx="1134276" cy="1352068"/>
          </a:xfrm>
          <a:prstGeom prst="rtTriangle">
            <a:avLst/>
          </a:prstGeom>
          <a:solidFill>
            <a:srgbClr val="B5E1F6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B5E1F6"/>
              </a:highlight>
            </a:endParaRPr>
          </a:p>
        </p:txBody>
      </p:sp>
      <p:sp>
        <p:nvSpPr>
          <p:cNvPr id="69" name="Triangle rectangle 68">
            <a:hlinkClick r:id="rId16" action="ppaction://hlinksldjump"/>
            <a:extLst>
              <a:ext uri="{FF2B5EF4-FFF2-40B4-BE49-F238E27FC236}">
                <a16:creationId xmlns:a16="http://schemas.microsoft.com/office/drawing/2014/main" id="{FAF240E0-167D-7745-8765-ADE7B0969924}"/>
              </a:ext>
            </a:extLst>
          </p:cNvPr>
          <p:cNvSpPr/>
          <p:nvPr/>
        </p:nvSpPr>
        <p:spPr>
          <a:xfrm rot="16200000">
            <a:off x="5380033" y="6201087"/>
            <a:ext cx="566096" cy="636143"/>
          </a:xfrm>
          <a:prstGeom prst="rtTriangle">
            <a:avLst/>
          </a:prstGeom>
          <a:solidFill>
            <a:srgbClr val="B5E1F6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B5E1F6"/>
              </a:highlight>
            </a:endParaRPr>
          </a:p>
        </p:txBody>
      </p:sp>
      <p:sp>
        <p:nvSpPr>
          <p:cNvPr id="70" name="Triangle rectangle 69">
            <a:hlinkClick r:id="rId17" action="ppaction://hlinksldjump"/>
            <a:extLst>
              <a:ext uri="{FF2B5EF4-FFF2-40B4-BE49-F238E27FC236}">
                <a16:creationId xmlns:a16="http://schemas.microsoft.com/office/drawing/2014/main" id="{F044EDA0-32B7-4545-9D81-95788A249265}"/>
              </a:ext>
            </a:extLst>
          </p:cNvPr>
          <p:cNvSpPr/>
          <p:nvPr/>
        </p:nvSpPr>
        <p:spPr>
          <a:xfrm rot="16200000">
            <a:off x="7447852" y="6150815"/>
            <a:ext cx="675437" cy="636143"/>
          </a:xfrm>
          <a:prstGeom prst="rtTriangle">
            <a:avLst/>
          </a:prstGeom>
          <a:solidFill>
            <a:srgbClr val="B5E1F6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B5E1F6"/>
              </a:highlight>
            </a:endParaRPr>
          </a:p>
        </p:txBody>
      </p:sp>
      <p:sp>
        <p:nvSpPr>
          <p:cNvPr id="71" name="Triangle rectangle 70">
            <a:hlinkClick r:id="rId18" action="ppaction://hlinksldjump"/>
            <a:extLst>
              <a:ext uri="{FF2B5EF4-FFF2-40B4-BE49-F238E27FC236}">
                <a16:creationId xmlns:a16="http://schemas.microsoft.com/office/drawing/2014/main" id="{839B0D25-F9D1-3942-93FC-6EC40A80607B}"/>
              </a:ext>
            </a:extLst>
          </p:cNvPr>
          <p:cNvSpPr/>
          <p:nvPr/>
        </p:nvSpPr>
        <p:spPr>
          <a:xfrm rot="16200000">
            <a:off x="9166279" y="5716487"/>
            <a:ext cx="1134277" cy="1060071"/>
          </a:xfrm>
          <a:prstGeom prst="rtTriangle">
            <a:avLst/>
          </a:prstGeom>
          <a:solidFill>
            <a:srgbClr val="B5E1F6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B5E1F6"/>
              </a:highlight>
            </a:endParaRPr>
          </a:p>
        </p:txBody>
      </p:sp>
      <p:sp>
        <p:nvSpPr>
          <p:cNvPr id="20" name="Rectangle 19">
            <a:hlinkClick r:id="rId19" action="ppaction://hlinksldjump"/>
            <a:extLst>
              <a:ext uri="{FF2B5EF4-FFF2-40B4-BE49-F238E27FC236}">
                <a16:creationId xmlns:a16="http://schemas.microsoft.com/office/drawing/2014/main" id="{5C7C0D4B-6D56-DE47-93CD-7BB5E4F4E11D}"/>
              </a:ext>
            </a:extLst>
          </p:cNvPr>
          <p:cNvSpPr/>
          <p:nvPr/>
        </p:nvSpPr>
        <p:spPr>
          <a:xfrm>
            <a:off x="10750062" y="6131169"/>
            <a:ext cx="1031630" cy="562708"/>
          </a:xfrm>
          <a:prstGeom prst="rect">
            <a:avLst/>
          </a:prstGeom>
          <a:solidFill>
            <a:srgbClr val="007BB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SUITE</a:t>
            </a:r>
          </a:p>
        </p:txBody>
      </p:sp>
      <p:sp>
        <p:nvSpPr>
          <p:cNvPr id="21" name="Triangle rectangle 20">
            <a:hlinkClick r:id="rId7" action="ppaction://hlinksldjump"/>
            <a:extLst>
              <a:ext uri="{FF2B5EF4-FFF2-40B4-BE49-F238E27FC236}">
                <a16:creationId xmlns:a16="http://schemas.microsoft.com/office/drawing/2014/main" id="{2019E5AC-D95A-904E-BDCB-4296E42628D7}"/>
              </a:ext>
            </a:extLst>
          </p:cNvPr>
          <p:cNvSpPr/>
          <p:nvPr/>
        </p:nvSpPr>
        <p:spPr>
          <a:xfrm rot="16200000">
            <a:off x="2981956" y="1460681"/>
            <a:ext cx="749371" cy="789146"/>
          </a:xfrm>
          <a:prstGeom prst="rtTriangle">
            <a:avLst/>
          </a:prstGeom>
          <a:solidFill>
            <a:srgbClr val="B5E1F6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B5E1F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59039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-25121" y="638574"/>
            <a:ext cx="13353363" cy="6180292"/>
          </a:xfrm>
          <a:prstGeom prst="rect">
            <a:avLst/>
          </a:prstGeom>
        </p:spPr>
      </p:pic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4"/>
            <a:ext cx="12192000" cy="7078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D83792-85C2-A84A-BCD6-F18057B64552}"/>
              </a:ext>
            </a:extLst>
          </p:cNvPr>
          <p:cNvSpPr/>
          <p:nvPr/>
        </p:nvSpPr>
        <p:spPr>
          <a:xfrm>
            <a:off x="1919235" y="2351314"/>
            <a:ext cx="3074796" cy="236136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AVANT</a:t>
            </a:r>
          </a:p>
          <a:p>
            <a:pPr lvl="0" algn="ctr">
              <a:defRPr/>
            </a:pP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J’attendais pour m’injecter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A930A5-28EF-9247-9B36-75970D43B1FE}"/>
              </a:ext>
            </a:extLst>
          </p:cNvPr>
          <p:cNvSpPr/>
          <p:nvPr/>
        </p:nvSpPr>
        <p:spPr>
          <a:xfrm>
            <a:off x="6791011" y="2351314"/>
            <a:ext cx="3074796" cy="2361363"/>
          </a:xfrm>
          <a:prstGeom prst="rect">
            <a:avLst/>
          </a:prstGeom>
          <a:solidFill>
            <a:srgbClr val="B5E1F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</a:t>
            </a: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(cliquez)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8F311A-02A9-BC4A-9BDF-E1902A5D077C}"/>
              </a:ext>
            </a:extLst>
          </p:cNvPr>
          <p:cNvSpPr/>
          <p:nvPr/>
        </p:nvSpPr>
        <p:spPr>
          <a:xfrm>
            <a:off x="-4" y="6635576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Zoom de diapositive 3">
                <a:extLst>
                  <a:ext uri="{FF2B5EF4-FFF2-40B4-BE49-F238E27FC236}">
                    <a16:creationId xmlns:a16="http://schemas.microsoft.com/office/drawing/2014/main" id="{1A989F70-E7B9-4045-870A-FD7437DE819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44823086"/>
                  </p:ext>
                </p:extLst>
              </p:nvPr>
            </p:nvGraphicFramePr>
            <p:xfrm>
              <a:off x="8490740" y="3962711"/>
              <a:ext cx="1368056" cy="769532"/>
            </p:xfrm>
            <a:graphic>
              <a:graphicData uri="http://schemas.microsoft.com/office/powerpoint/2016/slidezoom">
                <pslz:sldZm>
                  <pslz:sldZmObj sldId="307" cId="2926932389">
                    <pslz:zmPr id="{5185BED2-F558-F749-853D-A3084DD39EE2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68056" cy="76953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Zoom de diapositive 3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1A989F70-E7B9-4045-870A-FD7437DE81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90740" y="3962711"/>
                <a:ext cx="1368056" cy="76953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5741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6554" y="667626"/>
            <a:ext cx="13353363" cy="61802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98CC7A1-77A6-A749-94D9-31CA3EDB0E9E}"/>
              </a:ext>
            </a:extLst>
          </p:cNvPr>
          <p:cNvSpPr/>
          <p:nvPr/>
        </p:nvSpPr>
        <p:spPr>
          <a:xfrm>
            <a:off x="-4" y="6635576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4"/>
            <a:ext cx="12192000" cy="7078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D83792-85C2-A84A-BCD6-F18057B64552}"/>
              </a:ext>
            </a:extLst>
          </p:cNvPr>
          <p:cNvSpPr/>
          <p:nvPr/>
        </p:nvSpPr>
        <p:spPr>
          <a:xfrm>
            <a:off x="1919235" y="2351314"/>
            <a:ext cx="3074796" cy="236136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J’attendais pour m’injecter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B42ECD6-FB67-4B4C-B59B-59FDCBEC6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4373" y="6492318"/>
            <a:ext cx="4368800" cy="355600"/>
          </a:xfrm>
          <a:prstGeom prst="rect">
            <a:avLst/>
          </a:prstGeom>
        </p:spPr>
      </p:pic>
      <p:sp>
        <p:nvSpPr>
          <p:cNvPr id="13" name="ZoneTexte 12">
            <a:hlinkClick r:id="rId8" action="ppaction://hlinksldjump"/>
            <a:extLst>
              <a:ext uri="{FF2B5EF4-FFF2-40B4-BE49-F238E27FC236}">
                <a16:creationId xmlns:a16="http://schemas.microsoft.com/office/drawing/2014/main" id="{A13145EC-EC8D-8F42-BD0F-8E6F1FBBA221}"/>
              </a:ext>
            </a:extLst>
          </p:cNvPr>
          <p:cNvSpPr txBox="1"/>
          <p:nvPr/>
        </p:nvSpPr>
        <p:spPr>
          <a:xfrm>
            <a:off x="10510" y="6491235"/>
            <a:ext cx="7125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RETOUR AU MENU DES CARTES AVANT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6D91536-CB9D-E74B-9033-F2259B98056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201"/>
          <a:stretch/>
        </p:blipFill>
        <p:spPr>
          <a:xfrm>
            <a:off x="7242451" y="-13584"/>
            <a:ext cx="4939039" cy="659011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926932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-25121" y="638574"/>
            <a:ext cx="13353363" cy="6180292"/>
          </a:xfrm>
          <a:prstGeom prst="rect">
            <a:avLst/>
          </a:prstGeom>
        </p:spPr>
      </p:pic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4"/>
            <a:ext cx="12192000" cy="7078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D83792-85C2-A84A-BCD6-F18057B64552}"/>
              </a:ext>
            </a:extLst>
          </p:cNvPr>
          <p:cNvSpPr/>
          <p:nvPr/>
        </p:nvSpPr>
        <p:spPr>
          <a:xfrm>
            <a:off x="1919235" y="2351314"/>
            <a:ext cx="3074796" cy="236136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AVANT</a:t>
            </a:r>
          </a:p>
          <a:p>
            <a:pPr lvl="0" algn="ctr">
              <a:defRPr/>
            </a:pP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décidais seul de quand m’injecter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A930A5-28EF-9247-9B36-75970D43B1FE}"/>
              </a:ext>
            </a:extLst>
          </p:cNvPr>
          <p:cNvSpPr/>
          <p:nvPr/>
        </p:nvSpPr>
        <p:spPr>
          <a:xfrm>
            <a:off x="6791011" y="2351314"/>
            <a:ext cx="3074796" cy="2361363"/>
          </a:xfrm>
          <a:prstGeom prst="rect">
            <a:avLst/>
          </a:prstGeom>
          <a:solidFill>
            <a:srgbClr val="B5E1F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</a:t>
            </a: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(cliquez)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5ABCC4-FBAC-C548-A25B-BAD12FAE5469}"/>
              </a:ext>
            </a:extLst>
          </p:cNvPr>
          <p:cNvSpPr/>
          <p:nvPr/>
        </p:nvSpPr>
        <p:spPr>
          <a:xfrm>
            <a:off x="-4" y="6635576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Zoom de diapositive 2">
                <a:extLst>
                  <a:ext uri="{FF2B5EF4-FFF2-40B4-BE49-F238E27FC236}">
                    <a16:creationId xmlns:a16="http://schemas.microsoft.com/office/drawing/2014/main" id="{069990D9-3909-DC45-AEC4-3C61F12F3D9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68643513"/>
                  </p:ext>
                </p:extLst>
              </p:nvPr>
            </p:nvGraphicFramePr>
            <p:xfrm>
              <a:off x="8582812" y="3990992"/>
              <a:ext cx="1282995" cy="721685"/>
            </p:xfrm>
            <a:graphic>
              <a:graphicData uri="http://schemas.microsoft.com/office/powerpoint/2016/slidezoom">
                <pslz:sldZm>
                  <pslz:sldZmObj sldId="317" cId="1332272785">
                    <pslz:zmPr id="{6EBE324A-362D-9244-9882-998F75FC4A4D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82995" cy="7216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Zoom de diapositive 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069990D9-3909-DC45-AEC4-3C61F12F3D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82812" y="3990992"/>
                <a:ext cx="1282995" cy="72168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15895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10529" y="654976"/>
            <a:ext cx="13353363" cy="61802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DB272D-7754-3C4C-B7DB-3B297790BF3E}"/>
              </a:ext>
            </a:extLst>
          </p:cNvPr>
          <p:cNvSpPr/>
          <p:nvPr/>
        </p:nvSpPr>
        <p:spPr>
          <a:xfrm>
            <a:off x="-4" y="6635576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4"/>
            <a:ext cx="12192000" cy="7078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B42ECD6-FB67-4B4C-B59B-59FDCBEC6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4373" y="6492318"/>
            <a:ext cx="4368800" cy="355600"/>
          </a:xfrm>
          <a:prstGeom prst="rect">
            <a:avLst/>
          </a:prstGeom>
        </p:spPr>
      </p:pic>
      <p:sp>
        <p:nvSpPr>
          <p:cNvPr id="13" name="ZoneTexte 12">
            <a:hlinkClick r:id="rId8" action="ppaction://hlinksldjump"/>
            <a:extLst>
              <a:ext uri="{FF2B5EF4-FFF2-40B4-BE49-F238E27FC236}">
                <a16:creationId xmlns:a16="http://schemas.microsoft.com/office/drawing/2014/main" id="{A13145EC-EC8D-8F42-BD0F-8E6F1FBBA221}"/>
              </a:ext>
            </a:extLst>
          </p:cNvPr>
          <p:cNvSpPr txBox="1"/>
          <p:nvPr/>
        </p:nvSpPr>
        <p:spPr>
          <a:xfrm>
            <a:off x="10510" y="6491235"/>
            <a:ext cx="7125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RETOUR AU MENU DES CARTES AVANT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5B0EE4-4E55-7144-B228-914ECF2301AC}"/>
              </a:ext>
            </a:extLst>
          </p:cNvPr>
          <p:cNvSpPr/>
          <p:nvPr/>
        </p:nvSpPr>
        <p:spPr>
          <a:xfrm>
            <a:off x="1919235" y="2351314"/>
            <a:ext cx="3074796" cy="236136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AVANT</a:t>
            </a:r>
          </a:p>
          <a:p>
            <a:pPr lvl="0" algn="ctr">
              <a:defRPr/>
            </a:pP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décidais seul de quand m’injecter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87D286A-0F28-D440-96E4-50D91B3D00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5920" y="12793"/>
            <a:ext cx="5015489" cy="66102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3322727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-25121" y="638574"/>
            <a:ext cx="13353363" cy="6180292"/>
          </a:xfrm>
          <a:prstGeom prst="rect">
            <a:avLst/>
          </a:prstGeom>
        </p:spPr>
      </p:pic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4"/>
            <a:ext cx="12192000" cy="7078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D83792-85C2-A84A-BCD6-F18057B64552}"/>
              </a:ext>
            </a:extLst>
          </p:cNvPr>
          <p:cNvSpPr/>
          <p:nvPr/>
        </p:nvSpPr>
        <p:spPr>
          <a:xfrm>
            <a:off x="1919235" y="2351314"/>
            <a:ext cx="3074796" cy="236136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AVANT</a:t>
            </a:r>
          </a:p>
          <a:p>
            <a:pPr lvl="0" algn="ctr">
              <a:defRPr/>
            </a:pP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n’attendais jamais pour m’injecter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A930A5-28EF-9247-9B36-75970D43B1FE}"/>
              </a:ext>
            </a:extLst>
          </p:cNvPr>
          <p:cNvSpPr/>
          <p:nvPr/>
        </p:nvSpPr>
        <p:spPr>
          <a:xfrm>
            <a:off x="6791011" y="2351314"/>
            <a:ext cx="3074796" cy="2361363"/>
          </a:xfrm>
          <a:prstGeom prst="rect">
            <a:avLst/>
          </a:prstGeom>
          <a:solidFill>
            <a:srgbClr val="B5E1F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</a:t>
            </a: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(cliquez)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B1C5D3-70E1-D64B-B36F-1465D11CCC1E}"/>
              </a:ext>
            </a:extLst>
          </p:cNvPr>
          <p:cNvSpPr/>
          <p:nvPr/>
        </p:nvSpPr>
        <p:spPr>
          <a:xfrm>
            <a:off x="-4" y="6635576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Zoom de diapositive 2">
                <a:extLst>
                  <a:ext uri="{FF2B5EF4-FFF2-40B4-BE49-F238E27FC236}">
                    <a16:creationId xmlns:a16="http://schemas.microsoft.com/office/drawing/2014/main" id="{22D34946-A467-9E43-89DD-CAECF6C731D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82186627"/>
                  </p:ext>
                </p:extLst>
              </p:nvPr>
            </p:nvGraphicFramePr>
            <p:xfrm>
              <a:off x="8446791" y="3934047"/>
              <a:ext cx="1419015" cy="798196"/>
            </p:xfrm>
            <a:graphic>
              <a:graphicData uri="http://schemas.microsoft.com/office/powerpoint/2016/slidezoom">
                <pslz:sldZm>
                  <pslz:sldZmObj sldId="318" cId="1045222168">
                    <pslz:zmPr id="{D88ED74A-86FF-4443-814A-D34EAA8B9F38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19015" cy="79819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Zoom de diapositive 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22D34946-A467-9E43-89DD-CAECF6C731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46791" y="3934047"/>
                <a:ext cx="1419015" cy="79819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79560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10529" y="654976"/>
            <a:ext cx="13353363" cy="61802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86C31A8-CB06-5545-A9CE-B83B757FAABA}"/>
              </a:ext>
            </a:extLst>
          </p:cNvPr>
          <p:cNvSpPr/>
          <p:nvPr/>
        </p:nvSpPr>
        <p:spPr>
          <a:xfrm>
            <a:off x="-4" y="6635576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4"/>
            <a:ext cx="12192000" cy="7078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B42ECD6-FB67-4B4C-B59B-59FDCBEC6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4373" y="6492318"/>
            <a:ext cx="4368800" cy="355600"/>
          </a:xfrm>
          <a:prstGeom prst="rect">
            <a:avLst/>
          </a:prstGeom>
        </p:spPr>
      </p:pic>
      <p:sp>
        <p:nvSpPr>
          <p:cNvPr id="13" name="ZoneTexte 12">
            <a:hlinkClick r:id="rId8" action="ppaction://hlinksldjump"/>
            <a:extLst>
              <a:ext uri="{FF2B5EF4-FFF2-40B4-BE49-F238E27FC236}">
                <a16:creationId xmlns:a16="http://schemas.microsoft.com/office/drawing/2014/main" id="{A13145EC-EC8D-8F42-BD0F-8E6F1FBBA221}"/>
              </a:ext>
            </a:extLst>
          </p:cNvPr>
          <p:cNvSpPr txBox="1"/>
          <p:nvPr/>
        </p:nvSpPr>
        <p:spPr>
          <a:xfrm>
            <a:off x="10510" y="6491235"/>
            <a:ext cx="7125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RETOUR AU MENU DES CARTES AVANT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F1D45B-18D5-514E-9C20-E07EC66AE947}"/>
              </a:ext>
            </a:extLst>
          </p:cNvPr>
          <p:cNvSpPr/>
          <p:nvPr/>
        </p:nvSpPr>
        <p:spPr>
          <a:xfrm>
            <a:off x="1919235" y="2351314"/>
            <a:ext cx="3074796" cy="236136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AVANT</a:t>
            </a:r>
          </a:p>
          <a:p>
            <a:pPr lvl="0" algn="ctr">
              <a:defRPr/>
            </a:pP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n’attendais jamais pour m’injecter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AC0D1DD-F6BE-3B40-8BD6-7CDB48004C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385"/>
          <a:stretch/>
        </p:blipFill>
        <p:spPr>
          <a:xfrm>
            <a:off x="7196140" y="19341"/>
            <a:ext cx="4990207" cy="66034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0452221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-25121" y="638574"/>
            <a:ext cx="13353363" cy="6180292"/>
          </a:xfrm>
          <a:prstGeom prst="rect">
            <a:avLst/>
          </a:prstGeom>
        </p:spPr>
      </p:pic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4"/>
            <a:ext cx="12192000" cy="7078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D83792-85C2-A84A-BCD6-F18057B64552}"/>
              </a:ext>
            </a:extLst>
          </p:cNvPr>
          <p:cNvSpPr/>
          <p:nvPr/>
        </p:nvSpPr>
        <p:spPr>
          <a:xfrm>
            <a:off x="1919235" y="2351314"/>
            <a:ext cx="3074796" cy="236136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AVANT</a:t>
            </a:r>
          </a:p>
          <a:p>
            <a:pPr lvl="0" algn="ctr">
              <a:defRPr/>
            </a:pP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J’appelais parfois le centre pour un avis.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A930A5-28EF-9247-9B36-75970D43B1FE}"/>
              </a:ext>
            </a:extLst>
          </p:cNvPr>
          <p:cNvSpPr/>
          <p:nvPr/>
        </p:nvSpPr>
        <p:spPr>
          <a:xfrm>
            <a:off x="6791011" y="2351314"/>
            <a:ext cx="3074796" cy="2361363"/>
          </a:xfrm>
          <a:prstGeom prst="rect">
            <a:avLst/>
          </a:prstGeom>
          <a:solidFill>
            <a:srgbClr val="B5E1F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</a:t>
            </a: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(cliquez)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4E55E8-E4C0-2941-B9C2-E820B3ECFEA1}"/>
              </a:ext>
            </a:extLst>
          </p:cNvPr>
          <p:cNvSpPr/>
          <p:nvPr/>
        </p:nvSpPr>
        <p:spPr>
          <a:xfrm>
            <a:off x="-4" y="6635576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Zoom de diapositive 2">
                <a:extLst>
                  <a:ext uri="{FF2B5EF4-FFF2-40B4-BE49-F238E27FC236}">
                    <a16:creationId xmlns:a16="http://schemas.microsoft.com/office/drawing/2014/main" id="{00B0F3BA-444B-4340-ADED-B0310237878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47595541"/>
                  </p:ext>
                </p:extLst>
              </p:nvPr>
            </p:nvGraphicFramePr>
            <p:xfrm>
              <a:off x="8527311" y="3986875"/>
              <a:ext cx="1325097" cy="745367"/>
            </p:xfrm>
            <a:graphic>
              <a:graphicData uri="http://schemas.microsoft.com/office/powerpoint/2016/slidezoom">
                <pslz:sldZm>
                  <pslz:sldZmObj sldId="319" cId="1447202559">
                    <pslz:zmPr id="{F717AA4D-B69E-774D-BAA1-0F714AD01284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25097" cy="74536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Zoom de diapositive 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00B0F3BA-444B-4340-ADED-B031023787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27311" y="3986875"/>
                <a:ext cx="1325097" cy="74536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89933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10529" y="654976"/>
            <a:ext cx="13353363" cy="61802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EBFE45-3B08-B74A-A8F3-190726A1CED7}"/>
              </a:ext>
            </a:extLst>
          </p:cNvPr>
          <p:cNvSpPr/>
          <p:nvPr/>
        </p:nvSpPr>
        <p:spPr>
          <a:xfrm>
            <a:off x="-4" y="6635576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4"/>
            <a:ext cx="12192000" cy="7078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B42ECD6-FB67-4B4C-B59B-59FDCBEC6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4373" y="6492318"/>
            <a:ext cx="4368800" cy="355600"/>
          </a:xfrm>
          <a:prstGeom prst="rect">
            <a:avLst/>
          </a:prstGeom>
        </p:spPr>
      </p:pic>
      <p:sp>
        <p:nvSpPr>
          <p:cNvPr id="13" name="ZoneTexte 12">
            <a:hlinkClick r:id="rId8" action="ppaction://hlinksldjump"/>
            <a:extLst>
              <a:ext uri="{FF2B5EF4-FFF2-40B4-BE49-F238E27FC236}">
                <a16:creationId xmlns:a16="http://schemas.microsoft.com/office/drawing/2014/main" id="{A13145EC-EC8D-8F42-BD0F-8E6F1FBBA221}"/>
              </a:ext>
            </a:extLst>
          </p:cNvPr>
          <p:cNvSpPr txBox="1"/>
          <p:nvPr/>
        </p:nvSpPr>
        <p:spPr>
          <a:xfrm>
            <a:off x="10510" y="6485452"/>
            <a:ext cx="7125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RETOUR AU MENU DES CARTES AVANT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2F20A3-4675-164E-A029-86274561BC12}"/>
              </a:ext>
            </a:extLst>
          </p:cNvPr>
          <p:cNvSpPr/>
          <p:nvPr/>
        </p:nvSpPr>
        <p:spPr>
          <a:xfrm>
            <a:off x="1919235" y="2351314"/>
            <a:ext cx="3074796" cy="236136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AVANT</a:t>
            </a:r>
          </a:p>
          <a:p>
            <a:pPr lvl="0" algn="ctr">
              <a:defRPr/>
            </a:pP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J’appelais parfois le centre pour un avis.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E789799-4F9D-3547-87E8-4BCBB63BCA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6385" y="505"/>
            <a:ext cx="5032246" cy="66323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4472025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-25121" y="638574"/>
            <a:ext cx="13353363" cy="6180292"/>
          </a:xfrm>
          <a:prstGeom prst="rect">
            <a:avLst/>
          </a:prstGeom>
        </p:spPr>
      </p:pic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4"/>
            <a:ext cx="12192000" cy="7078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D83792-85C2-A84A-BCD6-F18057B64552}"/>
              </a:ext>
            </a:extLst>
          </p:cNvPr>
          <p:cNvSpPr/>
          <p:nvPr/>
        </p:nvSpPr>
        <p:spPr>
          <a:xfrm>
            <a:off x="1919235" y="2351314"/>
            <a:ext cx="3074796" cy="236136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AVANT</a:t>
            </a:r>
          </a:p>
          <a:p>
            <a:pPr lvl="0" algn="ctr">
              <a:defRPr/>
            </a:pP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n’appelais jamais le centre pour un avis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A930A5-28EF-9247-9B36-75970D43B1FE}"/>
              </a:ext>
            </a:extLst>
          </p:cNvPr>
          <p:cNvSpPr/>
          <p:nvPr/>
        </p:nvSpPr>
        <p:spPr>
          <a:xfrm>
            <a:off x="6791011" y="2351314"/>
            <a:ext cx="3074796" cy="2361363"/>
          </a:xfrm>
          <a:prstGeom prst="rect">
            <a:avLst/>
          </a:prstGeom>
          <a:solidFill>
            <a:srgbClr val="B5E1F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</a:t>
            </a: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(cliquez)</a:t>
            </a:r>
          </a:p>
        </p:txBody>
      </p:sp>
      <p:sp>
        <p:nvSpPr>
          <p:cNvPr id="11" name="ZoneTexte 10">
            <a:hlinkClick r:id="rId7" action="ppaction://hlinksldjump"/>
            <a:extLst>
              <a:ext uri="{FF2B5EF4-FFF2-40B4-BE49-F238E27FC236}">
                <a16:creationId xmlns:a16="http://schemas.microsoft.com/office/drawing/2014/main" id="{2B15D33D-F138-AC4A-AA5B-6DBCC0F8790C}"/>
              </a:ext>
            </a:extLst>
          </p:cNvPr>
          <p:cNvSpPr txBox="1"/>
          <p:nvPr/>
        </p:nvSpPr>
        <p:spPr>
          <a:xfrm>
            <a:off x="10510" y="6491235"/>
            <a:ext cx="7125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RETOUR AU MENU DES CARTES AVANT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744C85-6228-E440-8F63-56596EE69754}"/>
              </a:ext>
            </a:extLst>
          </p:cNvPr>
          <p:cNvSpPr/>
          <p:nvPr/>
        </p:nvSpPr>
        <p:spPr>
          <a:xfrm>
            <a:off x="-4" y="6635576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Zoom de diapositive 3">
                <a:extLst>
                  <a:ext uri="{FF2B5EF4-FFF2-40B4-BE49-F238E27FC236}">
                    <a16:creationId xmlns:a16="http://schemas.microsoft.com/office/drawing/2014/main" id="{493173C1-E790-E442-B3BE-12B4F13379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02258825"/>
                  </p:ext>
                </p:extLst>
              </p:nvPr>
            </p:nvGraphicFramePr>
            <p:xfrm>
              <a:off x="8442251" y="3911340"/>
              <a:ext cx="1410158" cy="793214"/>
            </p:xfrm>
            <a:graphic>
              <a:graphicData uri="http://schemas.microsoft.com/office/powerpoint/2016/slidezoom">
                <pslz:sldZm>
                  <pslz:sldZmObj sldId="324" cId="3789894062">
                    <pslz:zmPr id="{848F6B7D-895A-8D40-9B87-29F35312C676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10158" cy="79321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Zoom de diapositive 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493173C1-E790-E442-B3BE-12B4F13379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42251" y="3911340"/>
                <a:ext cx="1410158" cy="79321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6979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9A77F419-BC37-5A4E-8929-F3CDF8729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8139"/>
          <a:stretch/>
        </p:blipFill>
        <p:spPr>
          <a:xfrm>
            <a:off x="0" y="0"/>
            <a:ext cx="12192000" cy="1222574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757B120-C34A-F34F-873A-18425DBEA9A0}"/>
              </a:ext>
            </a:extLst>
          </p:cNvPr>
          <p:cNvSpPr txBox="1"/>
          <p:nvPr/>
        </p:nvSpPr>
        <p:spPr>
          <a:xfrm>
            <a:off x="0" y="2050091"/>
            <a:ext cx="12191998" cy="2957156"/>
          </a:xfrm>
          <a:prstGeom prst="rect">
            <a:avLst/>
          </a:prstGeom>
          <a:solidFill>
            <a:srgbClr val="F4AED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endParaRPr lang="fr-FR" b="1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fr-FR" b="1" dirty="0">
                <a:latin typeface="Biome" panose="020B0503030204020804" pitchFamily="34" charset="0"/>
                <a:cs typeface="Biome" panose="020B0503030204020804" pitchFamily="34" charset="0"/>
              </a:rPr>
              <a:t>Cet atelier devrait vous aider à 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Biome" panose="020B0503030204020804" pitchFamily="34" charset="0"/>
                <a:cs typeface="Biome" panose="020B0503030204020804" pitchFamily="34" charset="0"/>
              </a:rPr>
              <a:t>Prendre conscience de la transformation apportée par </a:t>
            </a:r>
            <a:r>
              <a:rPr lang="fr-FR" dirty="0" err="1">
                <a:latin typeface="Biome" panose="020B0503030204020804" pitchFamily="34" charset="0"/>
                <a:cs typeface="Biome" panose="020B0503030204020804" pitchFamily="34" charset="0"/>
              </a:rPr>
              <a:t>Hemlibra</a:t>
            </a:r>
            <a:r>
              <a:rPr lang="fr-FR" dirty="0">
                <a:latin typeface="Biome" panose="020B0503030204020804" pitchFamily="34" charset="0"/>
                <a:cs typeface="Biome" panose="020B0503030204020804" pitchFamily="34" charset="0"/>
              </a:rPr>
              <a:t>® sur votre manière de vivre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Biome" panose="020B0503030204020804" pitchFamily="34" charset="0"/>
                <a:cs typeface="Biome" panose="020B0503030204020804" pitchFamily="34" charset="0"/>
              </a:rPr>
              <a:t>Identifier des ressources si impact négatif sur certaines dimensions de la transformation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Biome" panose="020B0503030204020804" pitchFamily="34" charset="0"/>
                <a:cs typeface="Biome" panose="020B0503030204020804" pitchFamily="34" charset="0"/>
              </a:rPr>
              <a:t>Adapter vos réflexes lors des accidents hémorragiques : qu’est-ce qui change par rapport à AVANT</a:t>
            </a:r>
          </a:p>
          <a:p>
            <a:pPr lvl="1">
              <a:lnSpc>
                <a:spcPct val="150000"/>
              </a:lnSpc>
            </a:pPr>
            <a:endParaRPr lang="fr-FR" strike="sngStrike" dirty="0">
              <a:highlight>
                <a:srgbClr val="FFFF00"/>
              </a:highlight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lvl="1">
              <a:lnSpc>
                <a:spcPct val="150000"/>
              </a:lnSpc>
            </a:pPr>
            <a:endParaRPr lang="fr-FR" strike="sngStrike" dirty="0">
              <a:highlight>
                <a:srgbClr val="FFFF00"/>
              </a:highlight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FA95EF-FAEA-FD40-9E6A-FE33C8FD0D56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42612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-25121" y="638574"/>
            <a:ext cx="13353363" cy="61802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1FA5F88-C5CF-C541-840D-1794B6BBB6FC}"/>
              </a:ext>
            </a:extLst>
          </p:cNvPr>
          <p:cNvSpPr/>
          <p:nvPr/>
        </p:nvSpPr>
        <p:spPr>
          <a:xfrm>
            <a:off x="-4" y="6635576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4"/>
            <a:ext cx="12192000" cy="7078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D83792-85C2-A84A-BCD6-F18057B64552}"/>
              </a:ext>
            </a:extLst>
          </p:cNvPr>
          <p:cNvSpPr/>
          <p:nvPr/>
        </p:nvSpPr>
        <p:spPr>
          <a:xfrm>
            <a:off x="1919235" y="2351314"/>
            <a:ext cx="3074796" cy="236136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AVANT</a:t>
            </a:r>
          </a:p>
          <a:p>
            <a:pPr lvl="0" algn="ctr">
              <a:defRPr/>
            </a:pP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n’appelais jamais le centre pour un avis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6C2C231-A6BA-B441-9B23-E1937EC51A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4373" y="6492318"/>
            <a:ext cx="4368800" cy="355600"/>
          </a:xfrm>
          <a:prstGeom prst="rect">
            <a:avLst/>
          </a:prstGeom>
        </p:spPr>
      </p:pic>
      <p:sp>
        <p:nvSpPr>
          <p:cNvPr id="13" name="ZoneTexte 12">
            <a:hlinkClick r:id="rId8" action="ppaction://hlinksldjump"/>
            <a:extLst>
              <a:ext uri="{FF2B5EF4-FFF2-40B4-BE49-F238E27FC236}">
                <a16:creationId xmlns:a16="http://schemas.microsoft.com/office/drawing/2014/main" id="{D159FDD2-0125-2F42-8774-7E121745D569}"/>
              </a:ext>
            </a:extLst>
          </p:cNvPr>
          <p:cNvSpPr txBox="1"/>
          <p:nvPr/>
        </p:nvSpPr>
        <p:spPr>
          <a:xfrm>
            <a:off x="10510" y="6485452"/>
            <a:ext cx="7125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RETOUR AU MENU DES CARTES AVANT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D1096A-E5F4-F348-B3CA-F165A6D4F7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0211" y="16571"/>
            <a:ext cx="4971166" cy="65899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9114284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-25121" y="638574"/>
            <a:ext cx="13353363" cy="6180292"/>
          </a:xfrm>
          <a:prstGeom prst="rect">
            <a:avLst/>
          </a:prstGeom>
        </p:spPr>
      </p:pic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4"/>
            <a:ext cx="12192000" cy="7078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D83792-85C2-A84A-BCD6-F18057B64552}"/>
              </a:ext>
            </a:extLst>
          </p:cNvPr>
          <p:cNvSpPr/>
          <p:nvPr/>
        </p:nvSpPr>
        <p:spPr>
          <a:xfrm>
            <a:off x="1919235" y="2351314"/>
            <a:ext cx="3074796" cy="236136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AVANT</a:t>
            </a:r>
          </a:p>
          <a:p>
            <a:pPr lvl="0" algn="ctr">
              <a:defRPr/>
            </a:pP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me sentais autonome dans mes décisions de m’injecter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A930A5-28EF-9247-9B36-75970D43B1FE}"/>
              </a:ext>
            </a:extLst>
          </p:cNvPr>
          <p:cNvSpPr/>
          <p:nvPr/>
        </p:nvSpPr>
        <p:spPr>
          <a:xfrm>
            <a:off x="6791011" y="2351314"/>
            <a:ext cx="3074796" cy="2361363"/>
          </a:xfrm>
          <a:prstGeom prst="rect">
            <a:avLst/>
          </a:prstGeom>
          <a:solidFill>
            <a:srgbClr val="B5E1F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</a:t>
            </a: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(cliquez)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89AE5D-7FE7-0541-BBE1-2B8B22F5D680}"/>
              </a:ext>
            </a:extLst>
          </p:cNvPr>
          <p:cNvSpPr/>
          <p:nvPr/>
        </p:nvSpPr>
        <p:spPr>
          <a:xfrm>
            <a:off x="-4" y="6635576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Zoom de diapositive 13">
                <a:extLst>
                  <a:ext uri="{FF2B5EF4-FFF2-40B4-BE49-F238E27FC236}">
                    <a16:creationId xmlns:a16="http://schemas.microsoft.com/office/drawing/2014/main" id="{006C3DF8-03FA-BA43-879E-9040CC5D6C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08551204"/>
                  </p:ext>
                </p:extLst>
              </p:nvPr>
            </p:nvGraphicFramePr>
            <p:xfrm>
              <a:off x="8293395" y="3847761"/>
              <a:ext cx="1572412" cy="884482"/>
            </p:xfrm>
            <a:graphic>
              <a:graphicData uri="http://schemas.microsoft.com/office/powerpoint/2016/slidezoom">
                <pslz:sldZm>
                  <pslz:sldZmObj sldId="324" cId="3789894062">
                    <pslz:zmPr id="{5C2A8608-60F7-2A4E-988C-0083ABE9B472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72412" cy="88448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Zoom de diapositive 13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006C3DF8-03FA-BA43-879E-9040CC5D6C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93395" y="3847761"/>
                <a:ext cx="1572412" cy="88448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01760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-25121" y="638574"/>
            <a:ext cx="13353363" cy="61802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5551DC-6076-584F-9035-C85E2BEF7A2D}"/>
              </a:ext>
            </a:extLst>
          </p:cNvPr>
          <p:cNvSpPr/>
          <p:nvPr/>
        </p:nvSpPr>
        <p:spPr>
          <a:xfrm>
            <a:off x="-4" y="6635576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4"/>
            <a:ext cx="12192000" cy="7078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D83792-85C2-A84A-BCD6-F18057B64552}"/>
              </a:ext>
            </a:extLst>
          </p:cNvPr>
          <p:cNvSpPr/>
          <p:nvPr/>
        </p:nvSpPr>
        <p:spPr>
          <a:xfrm>
            <a:off x="1919235" y="2351314"/>
            <a:ext cx="3074796" cy="236136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AVANT</a:t>
            </a:r>
          </a:p>
          <a:p>
            <a:pPr lvl="0" algn="ctr">
              <a:defRPr/>
            </a:pP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me sentais autonome dans mes décisions de m’injecter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8BBE5D5-6B35-1B42-85C7-B8DF2D8D2D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4373" y="6492318"/>
            <a:ext cx="4368800" cy="355600"/>
          </a:xfrm>
          <a:prstGeom prst="rect">
            <a:avLst/>
          </a:prstGeom>
        </p:spPr>
      </p:pic>
      <p:sp>
        <p:nvSpPr>
          <p:cNvPr id="13" name="ZoneTexte 12">
            <a:hlinkClick r:id="rId8" action="ppaction://hlinksldjump"/>
            <a:extLst>
              <a:ext uri="{FF2B5EF4-FFF2-40B4-BE49-F238E27FC236}">
                <a16:creationId xmlns:a16="http://schemas.microsoft.com/office/drawing/2014/main" id="{6D1FCB05-CD4F-934C-8E60-1300AB0F4FB9}"/>
              </a:ext>
            </a:extLst>
          </p:cNvPr>
          <p:cNvSpPr txBox="1"/>
          <p:nvPr/>
        </p:nvSpPr>
        <p:spPr>
          <a:xfrm>
            <a:off x="10510" y="6485452"/>
            <a:ext cx="7125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RETOUR AU MENU DES CARTES AVANT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E374103-1EA8-A14B-8C85-35DE6B3E3B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6777" y="10080"/>
            <a:ext cx="5002207" cy="65964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7898940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-25121" y="638574"/>
            <a:ext cx="13353363" cy="6180292"/>
          </a:xfrm>
          <a:prstGeom prst="rect">
            <a:avLst/>
          </a:prstGeom>
        </p:spPr>
      </p:pic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4"/>
            <a:ext cx="12192000" cy="7078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D83792-85C2-A84A-BCD6-F18057B64552}"/>
              </a:ext>
            </a:extLst>
          </p:cNvPr>
          <p:cNvSpPr/>
          <p:nvPr/>
        </p:nvSpPr>
        <p:spPr>
          <a:xfrm>
            <a:off x="1919235" y="2351314"/>
            <a:ext cx="3074796" cy="236136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AVANT</a:t>
            </a: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J’</a:t>
            </a:r>
            <a:r>
              <a:rPr lang="fr-FR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étais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en prophylaxie, je m’injectais le même produit pour stopper un accident hémorragique.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A930A5-28EF-9247-9B36-75970D43B1FE}"/>
              </a:ext>
            </a:extLst>
          </p:cNvPr>
          <p:cNvSpPr/>
          <p:nvPr/>
        </p:nvSpPr>
        <p:spPr>
          <a:xfrm>
            <a:off x="6791011" y="2351314"/>
            <a:ext cx="3074796" cy="2361363"/>
          </a:xfrm>
          <a:prstGeom prst="rect">
            <a:avLst/>
          </a:prstGeom>
          <a:solidFill>
            <a:srgbClr val="B5E1F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</a:t>
            </a: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(cliquez)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B9D976-F214-1340-BD02-AA71F9261C09}"/>
              </a:ext>
            </a:extLst>
          </p:cNvPr>
          <p:cNvSpPr/>
          <p:nvPr/>
        </p:nvSpPr>
        <p:spPr>
          <a:xfrm>
            <a:off x="-4" y="6635576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Zoom de diapositive 2">
                <a:extLst>
                  <a:ext uri="{FF2B5EF4-FFF2-40B4-BE49-F238E27FC236}">
                    <a16:creationId xmlns:a16="http://schemas.microsoft.com/office/drawing/2014/main" id="{1623123A-9579-A446-BB04-D2AF71F4D1E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59814799"/>
                  </p:ext>
                </p:extLst>
              </p:nvPr>
            </p:nvGraphicFramePr>
            <p:xfrm>
              <a:off x="8328409" y="3874993"/>
              <a:ext cx="1524000" cy="857250"/>
            </p:xfrm>
            <a:graphic>
              <a:graphicData uri="http://schemas.microsoft.com/office/powerpoint/2016/slidezoom">
                <pslz:sldZm>
                  <pslz:sldZmObj sldId="326" cId="1335345876">
                    <pslz:zmPr id="{DBC80AF8-F001-1E4E-9D3A-D0A40D2A2C14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24000" cy="85725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Zoom de diapositive 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1623123A-9579-A446-BB04-D2AF71F4D1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28409" y="3874993"/>
                <a:ext cx="1524000" cy="85725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57861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-25121" y="638574"/>
            <a:ext cx="13353363" cy="61802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C013AC9-3A85-E844-B4C1-FF4BDDF7F367}"/>
              </a:ext>
            </a:extLst>
          </p:cNvPr>
          <p:cNvSpPr/>
          <p:nvPr/>
        </p:nvSpPr>
        <p:spPr>
          <a:xfrm>
            <a:off x="-4" y="6635576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4"/>
            <a:ext cx="12192000" cy="7078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D83792-85C2-A84A-BCD6-F18057B64552}"/>
              </a:ext>
            </a:extLst>
          </p:cNvPr>
          <p:cNvSpPr/>
          <p:nvPr/>
        </p:nvSpPr>
        <p:spPr>
          <a:xfrm>
            <a:off x="1919235" y="2351314"/>
            <a:ext cx="3074796" cy="236136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AVANT</a:t>
            </a: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J’</a:t>
            </a:r>
            <a:r>
              <a:rPr lang="fr-FR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étais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en prophylaxie, je m’injectais le même produit pour stopper un accident hémorragique.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DFDAD1B-1072-674C-AE3A-A995401461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4373" y="6492318"/>
            <a:ext cx="4368800" cy="355600"/>
          </a:xfrm>
          <a:prstGeom prst="rect">
            <a:avLst/>
          </a:prstGeom>
        </p:spPr>
      </p:pic>
      <p:sp>
        <p:nvSpPr>
          <p:cNvPr id="13" name="ZoneTexte 12">
            <a:hlinkClick r:id="rId8" action="ppaction://hlinksldjump"/>
            <a:extLst>
              <a:ext uri="{FF2B5EF4-FFF2-40B4-BE49-F238E27FC236}">
                <a16:creationId xmlns:a16="http://schemas.microsoft.com/office/drawing/2014/main" id="{E38E1B8B-87AE-F141-88BB-E7247E146191}"/>
              </a:ext>
            </a:extLst>
          </p:cNvPr>
          <p:cNvSpPr txBox="1"/>
          <p:nvPr/>
        </p:nvSpPr>
        <p:spPr>
          <a:xfrm>
            <a:off x="10510" y="6485452"/>
            <a:ext cx="7125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RETOUR AU MENU DES CARTES AVANT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4973BE-3856-C047-9435-A487ADB966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7021" y="-10082"/>
            <a:ext cx="5044975" cy="66454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3353458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-25121" y="660346"/>
            <a:ext cx="13353363" cy="6180292"/>
          </a:xfrm>
          <a:prstGeom prst="rect">
            <a:avLst/>
          </a:prstGeom>
        </p:spPr>
      </p:pic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4"/>
            <a:ext cx="12192000" cy="7078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D83792-85C2-A84A-BCD6-F18057B64552}"/>
              </a:ext>
            </a:extLst>
          </p:cNvPr>
          <p:cNvSpPr/>
          <p:nvPr/>
        </p:nvSpPr>
        <p:spPr>
          <a:xfrm>
            <a:off x="1919235" y="2351314"/>
            <a:ext cx="3074796" cy="236136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AVANT</a:t>
            </a:r>
          </a:p>
          <a:p>
            <a:pPr lvl="0" algn="ctr">
              <a:defRPr/>
            </a:pPr>
            <a:endParaRPr lang="fr-FR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>
              <a:defRPr/>
            </a:pPr>
            <a:r>
              <a:rPr lang="fr-FR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terme de dose, je m’injectais ma dose habituelle de facteur VIII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A930A5-28EF-9247-9B36-75970D43B1FE}"/>
              </a:ext>
            </a:extLst>
          </p:cNvPr>
          <p:cNvSpPr/>
          <p:nvPr/>
        </p:nvSpPr>
        <p:spPr>
          <a:xfrm>
            <a:off x="6791011" y="2351314"/>
            <a:ext cx="3074796" cy="2361363"/>
          </a:xfrm>
          <a:prstGeom prst="rect">
            <a:avLst/>
          </a:prstGeom>
          <a:solidFill>
            <a:srgbClr val="B5E1F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</a:t>
            </a: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(cliquez)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9460B7-C80F-5A48-8F82-89EAA4746AB3}"/>
              </a:ext>
            </a:extLst>
          </p:cNvPr>
          <p:cNvSpPr/>
          <p:nvPr/>
        </p:nvSpPr>
        <p:spPr>
          <a:xfrm>
            <a:off x="-4" y="6635576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Zoom de diapositive 3">
                <a:extLst>
                  <a:ext uri="{FF2B5EF4-FFF2-40B4-BE49-F238E27FC236}">
                    <a16:creationId xmlns:a16="http://schemas.microsoft.com/office/drawing/2014/main" id="{620BBC60-90F5-FB4B-85DA-4DAADBDD30F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62445011"/>
                  </p:ext>
                </p:extLst>
              </p:nvPr>
            </p:nvGraphicFramePr>
            <p:xfrm>
              <a:off x="8357191" y="3872759"/>
              <a:ext cx="1508616" cy="848597"/>
            </p:xfrm>
            <a:graphic>
              <a:graphicData uri="http://schemas.microsoft.com/office/powerpoint/2016/slidezoom">
                <pslz:sldZm>
                  <pslz:sldZmObj sldId="328" cId="3224439414">
                    <pslz:zmPr id="{1FB4FE56-99AB-A947-9A9F-CBAE0A9C88AB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08616" cy="84859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Zoom de diapositive 3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620BBC60-90F5-FB4B-85DA-4DAADBDD30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57191" y="3872759"/>
                <a:ext cx="1508616" cy="84859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01911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-25121" y="638574"/>
            <a:ext cx="13353363" cy="61802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31A92D-2A1D-7741-A3CA-8CC41E5EE441}"/>
              </a:ext>
            </a:extLst>
          </p:cNvPr>
          <p:cNvSpPr/>
          <p:nvPr/>
        </p:nvSpPr>
        <p:spPr>
          <a:xfrm>
            <a:off x="-4" y="6635576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4"/>
            <a:ext cx="12192000" cy="7078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D83792-85C2-A84A-BCD6-F18057B64552}"/>
              </a:ext>
            </a:extLst>
          </p:cNvPr>
          <p:cNvSpPr/>
          <p:nvPr/>
        </p:nvSpPr>
        <p:spPr>
          <a:xfrm>
            <a:off x="1919235" y="2351314"/>
            <a:ext cx="3074796" cy="236136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AVANT</a:t>
            </a:r>
          </a:p>
          <a:p>
            <a:pPr lvl="0" algn="ctr">
              <a:defRPr/>
            </a:pPr>
            <a:endParaRPr lang="fr-FR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>
              <a:defRPr/>
            </a:pPr>
            <a:r>
              <a:rPr lang="fr-FR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terme de dose, je m’injectais ma dose habituelle de facteur VIII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F921CB2-E492-7244-9CD9-8D16AAF35E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4373" y="6492318"/>
            <a:ext cx="4368800" cy="355600"/>
          </a:xfrm>
          <a:prstGeom prst="rect">
            <a:avLst/>
          </a:prstGeom>
        </p:spPr>
      </p:pic>
      <p:sp>
        <p:nvSpPr>
          <p:cNvPr id="13" name="ZoneTexte 12">
            <a:hlinkClick r:id="rId8" action="ppaction://hlinksldjump"/>
            <a:extLst>
              <a:ext uri="{FF2B5EF4-FFF2-40B4-BE49-F238E27FC236}">
                <a16:creationId xmlns:a16="http://schemas.microsoft.com/office/drawing/2014/main" id="{C49F61D7-7F15-524E-82A5-EA7353235041}"/>
              </a:ext>
            </a:extLst>
          </p:cNvPr>
          <p:cNvSpPr txBox="1"/>
          <p:nvPr/>
        </p:nvSpPr>
        <p:spPr>
          <a:xfrm>
            <a:off x="10510" y="6485452"/>
            <a:ext cx="7125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RETOUR AU MENU DES CARTES AVANT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6235F50-66B9-5649-A33C-50CE43EA92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6000" y="10080"/>
            <a:ext cx="4996259" cy="65964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2244394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-25121" y="649460"/>
            <a:ext cx="13353363" cy="6180292"/>
          </a:xfrm>
          <a:prstGeom prst="rect">
            <a:avLst/>
          </a:prstGeom>
        </p:spPr>
      </p:pic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4"/>
            <a:ext cx="12192000" cy="7078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D83792-85C2-A84A-BCD6-F18057B64552}"/>
              </a:ext>
            </a:extLst>
          </p:cNvPr>
          <p:cNvSpPr/>
          <p:nvPr/>
        </p:nvSpPr>
        <p:spPr>
          <a:xfrm>
            <a:off x="1919235" y="2351314"/>
            <a:ext cx="3074796" cy="236136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AVANT</a:t>
            </a:r>
          </a:p>
          <a:p>
            <a:pPr lvl="0" algn="ctr">
              <a:defRPr/>
            </a:pPr>
            <a:endParaRPr lang="fr-FR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répétais mes doses de facteur VIII</a:t>
            </a: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A930A5-28EF-9247-9B36-75970D43B1FE}"/>
              </a:ext>
            </a:extLst>
          </p:cNvPr>
          <p:cNvSpPr/>
          <p:nvPr/>
        </p:nvSpPr>
        <p:spPr>
          <a:xfrm>
            <a:off x="6791011" y="2351314"/>
            <a:ext cx="3074796" cy="2361363"/>
          </a:xfrm>
          <a:prstGeom prst="rect">
            <a:avLst/>
          </a:prstGeom>
          <a:solidFill>
            <a:srgbClr val="B5E1F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</a:t>
            </a: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(cliquez)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480E8C-5733-5046-81A0-518BFFEEAB25}"/>
              </a:ext>
            </a:extLst>
          </p:cNvPr>
          <p:cNvSpPr/>
          <p:nvPr/>
        </p:nvSpPr>
        <p:spPr>
          <a:xfrm>
            <a:off x="-4" y="6635576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Zoom de diapositive 2">
                <a:extLst>
                  <a:ext uri="{FF2B5EF4-FFF2-40B4-BE49-F238E27FC236}">
                    <a16:creationId xmlns:a16="http://schemas.microsoft.com/office/drawing/2014/main" id="{80C49D0E-0BA4-4847-9D81-D4044ED650A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65783744"/>
                  </p:ext>
                </p:extLst>
              </p:nvPr>
            </p:nvGraphicFramePr>
            <p:xfrm>
              <a:off x="8341807" y="3855427"/>
              <a:ext cx="1524000" cy="857250"/>
            </p:xfrm>
            <a:graphic>
              <a:graphicData uri="http://schemas.microsoft.com/office/powerpoint/2016/slidezoom">
                <pslz:sldZm>
                  <pslz:sldZmObj sldId="330" cId="4161358490">
                    <pslz:zmPr id="{B4104565-3398-6849-9C1F-253B585C2357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24000" cy="85725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Zoom de diapositive 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80C49D0E-0BA4-4847-9D81-D4044ED650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41807" y="3855427"/>
                <a:ext cx="1524000" cy="85725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94777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-25121" y="638574"/>
            <a:ext cx="13353363" cy="61802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9E340A-D720-C743-9603-E4354DFAAFB8}"/>
              </a:ext>
            </a:extLst>
          </p:cNvPr>
          <p:cNvSpPr/>
          <p:nvPr/>
        </p:nvSpPr>
        <p:spPr>
          <a:xfrm>
            <a:off x="-4" y="6635576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4"/>
            <a:ext cx="12192000" cy="7078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D83792-85C2-A84A-BCD6-F18057B64552}"/>
              </a:ext>
            </a:extLst>
          </p:cNvPr>
          <p:cNvSpPr/>
          <p:nvPr/>
        </p:nvSpPr>
        <p:spPr>
          <a:xfrm>
            <a:off x="1919235" y="2351314"/>
            <a:ext cx="3074796" cy="236136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AVANT</a:t>
            </a:r>
          </a:p>
          <a:p>
            <a:pPr lvl="0" algn="ctr">
              <a:defRPr/>
            </a:pPr>
            <a:endParaRPr lang="fr-FR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répétais mes doses de facteur VIII</a:t>
            </a: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F684E62-04E1-214E-A8F4-F91C26FDF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4373" y="6492318"/>
            <a:ext cx="4368800" cy="355600"/>
          </a:xfrm>
          <a:prstGeom prst="rect">
            <a:avLst/>
          </a:prstGeom>
        </p:spPr>
      </p:pic>
      <p:sp>
        <p:nvSpPr>
          <p:cNvPr id="13" name="ZoneTexte 12">
            <a:hlinkClick r:id="rId8" action="ppaction://hlinksldjump"/>
            <a:extLst>
              <a:ext uri="{FF2B5EF4-FFF2-40B4-BE49-F238E27FC236}">
                <a16:creationId xmlns:a16="http://schemas.microsoft.com/office/drawing/2014/main" id="{B96BCDB6-F27D-F047-9CD9-C3918BFCB647}"/>
              </a:ext>
            </a:extLst>
          </p:cNvPr>
          <p:cNvSpPr txBox="1"/>
          <p:nvPr/>
        </p:nvSpPr>
        <p:spPr>
          <a:xfrm>
            <a:off x="10510" y="6485452"/>
            <a:ext cx="7125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RETOUR AU MENU DES CARTES AVANT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9F2BCF-9D16-1043-B441-9D40B81EA3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6733" y="0"/>
            <a:ext cx="5025899" cy="663557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13584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-25121" y="638574"/>
            <a:ext cx="13353363" cy="6180292"/>
          </a:xfrm>
          <a:prstGeom prst="rect">
            <a:avLst/>
          </a:prstGeom>
        </p:spPr>
      </p:pic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4"/>
            <a:ext cx="12192000" cy="7078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D83792-85C2-A84A-BCD6-F18057B64552}"/>
              </a:ext>
            </a:extLst>
          </p:cNvPr>
          <p:cNvSpPr/>
          <p:nvPr/>
        </p:nvSpPr>
        <p:spPr>
          <a:xfrm>
            <a:off x="1919235" y="2351314"/>
            <a:ext cx="3074796" cy="236136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AVANT</a:t>
            </a:r>
          </a:p>
          <a:p>
            <a:pPr lvl="0" algn="ctr">
              <a:defRPr/>
            </a:pP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>
              <a:defRPr/>
            </a:pP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notais sur</a:t>
            </a:r>
          </a:p>
          <a:p>
            <a:pPr lvl="0" algn="ctr">
              <a:defRPr/>
            </a:pP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carnet de santé tous les saignements y compris ceux qui ne nécessitaient pas d’injection.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A930A5-28EF-9247-9B36-75970D43B1FE}"/>
              </a:ext>
            </a:extLst>
          </p:cNvPr>
          <p:cNvSpPr/>
          <p:nvPr/>
        </p:nvSpPr>
        <p:spPr>
          <a:xfrm>
            <a:off x="6791011" y="2351314"/>
            <a:ext cx="3074796" cy="2361363"/>
          </a:xfrm>
          <a:prstGeom prst="rect">
            <a:avLst/>
          </a:prstGeom>
          <a:solidFill>
            <a:srgbClr val="B5E1F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</a:t>
            </a: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(cliquez)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852109-8AC0-EC41-9B1C-F4BED83C7FCE}"/>
              </a:ext>
            </a:extLst>
          </p:cNvPr>
          <p:cNvSpPr/>
          <p:nvPr/>
        </p:nvSpPr>
        <p:spPr>
          <a:xfrm>
            <a:off x="-4" y="6635576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Zoom de diapositive 3">
                <a:extLst>
                  <a:ext uri="{FF2B5EF4-FFF2-40B4-BE49-F238E27FC236}">
                    <a16:creationId xmlns:a16="http://schemas.microsoft.com/office/drawing/2014/main" id="{18554B7C-51E2-1943-8214-6701E81FE9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47379553"/>
                  </p:ext>
                </p:extLst>
              </p:nvPr>
            </p:nvGraphicFramePr>
            <p:xfrm>
              <a:off x="8481576" y="3934048"/>
              <a:ext cx="1384231" cy="778630"/>
            </p:xfrm>
            <a:graphic>
              <a:graphicData uri="http://schemas.microsoft.com/office/powerpoint/2016/slidezoom">
                <pslz:sldZm>
                  <pslz:sldZmObj sldId="332" cId="3179553096">
                    <pslz:zmPr id="{B7848E06-7A58-B94D-B4BC-324EDB29BB26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84231" cy="77863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Zoom de diapositive 3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18554B7C-51E2-1943-8214-6701E81FE9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81576" y="3934048"/>
                <a:ext cx="1384231" cy="77863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835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9C7888-32C8-3D48-8E92-19436DCB87F6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70D9B31-3BC9-6841-8999-572856240D2F}"/>
              </a:ext>
            </a:extLst>
          </p:cNvPr>
          <p:cNvSpPr txBox="1"/>
          <p:nvPr/>
        </p:nvSpPr>
        <p:spPr>
          <a:xfrm>
            <a:off x="655320" y="1587699"/>
            <a:ext cx="5120114" cy="169279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Test de connexion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3539054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2FC59550-AA22-6445-AEC2-9EDACE27F75E}"/>
              </a:ext>
            </a:extLst>
          </p:cNvPr>
          <p:cNvSpPr txBox="1"/>
          <p:nvPr/>
        </p:nvSpPr>
        <p:spPr>
          <a:xfrm>
            <a:off x="655321" y="3797608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Vous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nous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entendez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?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Voyez-vous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le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diaporama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?</a:t>
            </a:r>
            <a:b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</a:br>
            <a:endParaRPr lang="en-US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Quelle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est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votre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météo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du jour ?</a:t>
            </a:r>
            <a:b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Pour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répondre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,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utilisez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la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fonctionnalité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Sondage</a:t>
            </a:r>
            <a:b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</a:br>
            <a:endParaRPr lang="en-US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7B1AAA-73A1-104C-9A7F-5242CAADD6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0" t="2006" r="7026" b="20040"/>
          <a:stretch/>
        </p:blipFill>
        <p:spPr>
          <a:xfrm>
            <a:off x="5415579" y="1847560"/>
            <a:ext cx="6313150" cy="5023298"/>
          </a:xfrm>
          <a:prstGeom prst="rect">
            <a:avLst/>
          </a:prstGeom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9A77F419-BC37-5A4E-8929-F3CDF8729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38139"/>
          <a:stretch/>
        </p:blipFill>
        <p:spPr>
          <a:xfrm>
            <a:off x="0" y="0"/>
            <a:ext cx="12192000" cy="1222574"/>
          </a:xfrm>
        </p:spPr>
      </p:pic>
    </p:spTree>
    <p:extLst>
      <p:ext uri="{BB962C8B-B14F-4D97-AF65-F5344CB8AC3E}">
        <p14:creationId xmlns:p14="http://schemas.microsoft.com/office/powerpoint/2010/main" val="26639747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-25121" y="638574"/>
            <a:ext cx="13353363" cy="61802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FB8CE09-B622-5B44-8988-2AC0FF158725}"/>
              </a:ext>
            </a:extLst>
          </p:cNvPr>
          <p:cNvSpPr/>
          <p:nvPr/>
        </p:nvSpPr>
        <p:spPr>
          <a:xfrm>
            <a:off x="-4" y="6635576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4"/>
            <a:ext cx="12192000" cy="7078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D83792-85C2-A84A-BCD6-F18057B64552}"/>
              </a:ext>
            </a:extLst>
          </p:cNvPr>
          <p:cNvSpPr/>
          <p:nvPr/>
        </p:nvSpPr>
        <p:spPr>
          <a:xfrm>
            <a:off x="1919235" y="2351314"/>
            <a:ext cx="3074796" cy="236136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AVANT</a:t>
            </a:r>
          </a:p>
          <a:p>
            <a:pPr lvl="0" algn="ctr">
              <a:defRPr/>
            </a:pP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>
              <a:defRPr/>
            </a:pP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notais sur</a:t>
            </a:r>
          </a:p>
          <a:p>
            <a:pPr lvl="0" algn="ctr">
              <a:defRPr/>
            </a:pP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carnet de santé tous les saignements y compris ceux qui ne nécessitaient pas d’injection.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806F571-B233-4F43-9D3B-FDF8141D1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4373" y="6492318"/>
            <a:ext cx="4368800" cy="355600"/>
          </a:xfrm>
          <a:prstGeom prst="rect">
            <a:avLst/>
          </a:prstGeom>
        </p:spPr>
      </p:pic>
      <p:sp>
        <p:nvSpPr>
          <p:cNvPr id="13" name="ZoneTexte 12">
            <a:hlinkClick r:id="rId8" action="ppaction://hlinksldjump"/>
            <a:extLst>
              <a:ext uri="{FF2B5EF4-FFF2-40B4-BE49-F238E27FC236}">
                <a16:creationId xmlns:a16="http://schemas.microsoft.com/office/drawing/2014/main" id="{2E6460FD-EF29-A349-A208-9D6EFACDA917}"/>
              </a:ext>
            </a:extLst>
          </p:cNvPr>
          <p:cNvSpPr txBox="1"/>
          <p:nvPr/>
        </p:nvSpPr>
        <p:spPr>
          <a:xfrm>
            <a:off x="10510" y="6485452"/>
            <a:ext cx="7125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RETOUR AU MENU DES CARTES AVANT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D07B85C-3965-0146-9958-0B469C2149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1894" y="34401"/>
            <a:ext cx="4958752" cy="65620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1795530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-25121" y="638574"/>
            <a:ext cx="13353363" cy="6180292"/>
          </a:xfrm>
          <a:prstGeom prst="rect">
            <a:avLst/>
          </a:prstGeom>
        </p:spPr>
      </p:pic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4"/>
            <a:ext cx="12192000" cy="7078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D83792-85C2-A84A-BCD6-F18057B64552}"/>
              </a:ext>
            </a:extLst>
          </p:cNvPr>
          <p:cNvSpPr/>
          <p:nvPr/>
        </p:nvSpPr>
        <p:spPr>
          <a:xfrm>
            <a:off x="1919235" y="2351314"/>
            <a:ext cx="3074796" cy="236136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AVANT</a:t>
            </a:r>
          </a:p>
          <a:p>
            <a:pPr lvl="0" algn="ctr">
              <a:defRPr/>
            </a:pP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>
              <a:defRPr/>
            </a:pP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notais sur</a:t>
            </a:r>
          </a:p>
          <a:p>
            <a:pPr lvl="0" algn="ctr">
              <a:defRPr/>
            </a:pP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carnet de santé seulement les saignements pour lesquels je m’injectais.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A930A5-28EF-9247-9B36-75970D43B1FE}"/>
              </a:ext>
            </a:extLst>
          </p:cNvPr>
          <p:cNvSpPr/>
          <p:nvPr/>
        </p:nvSpPr>
        <p:spPr>
          <a:xfrm>
            <a:off x="6791011" y="2351314"/>
            <a:ext cx="3074796" cy="2361363"/>
          </a:xfrm>
          <a:prstGeom prst="rect">
            <a:avLst/>
          </a:prstGeom>
          <a:solidFill>
            <a:srgbClr val="B5E1F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</a:t>
            </a: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(cliquez)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D6F184-9BCF-714A-A01B-8897279438FE}"/>
              </a:ext>
            </a:extLst>
          </p:cNvPr>
          <p:cNvSpPr/>
          <p:nvPr/>
        </p:nvSpPr>
        <p:spPr>
          <a:xfrm>
            <a:off x="-4" y="6635576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Zoom de diapositive 2">
                <a:extLst>
                  <a:ext uri="{FF2B5EF4-FFF2-40B4-BE49-F238E27FC236}">
                    <a16:creationId xmlns:a16="http://schemas.microsoft.com/office/drawing/2014/main" id="{D389E26E-DD1E-1F47-AD96-42826F9A986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22523054"/>
                  </p:ext>
                </p:extLst>
              </p:nvPr>
            </p:nvGraphicFramePr>
            <p:xfrm>
              <a:off x="8420986" y="3938591"/>
              <a:ext cx="1410936" cy="793652"/>
            </p:xfrm>
            <a:graphic>
              <a:graphicData uri="http://schemas.microsoft.com/office/powerpoint/2016/slidezoom">
                <pslz:sldZm>
                  <pslz:sldZmObj sldId="334" cId="2196564034">
                    <pslz:zmPr id="{E1157A9B-2267-034D-8EE1-53A1D2B3622E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10936" cy="79365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Zoom de diapositive 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D389E26E-DD1E-1F47-AD96-42826F9A98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20986" y="3938591"/>
                <a:ext cx="1410936" cy="79365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55158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-25121" y="638574"/>
            <a:ext cx="13353363" cy="61802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2EA910-990E-464C-9A63-589C395CB7CC}"/>
              </a:ext>
            </a:extLst>
          </p:cNvPr>
          <p:cNvSpPr/>
          <p:nvPr/>
        </p:nvSpPr>
        <p:spPr>
          <a:xfrm>
            <a:off x="-4" y="6635576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4"/>
            <a:ext cx="12192000" cy="7078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D83792-85C2-A84A-BCD6-F18057B64552}"/>
              </a:ext>
            </a:extLst>
          </p:cNvPr>
          <p:cNvSpPr/>
          <p:nvPr/>
        </p:nvSpPr>
        <p:spPr>
          <a:xfrm>
            <a:off x="1919235" y="2351314"/>
            <a:ext cx="3074796" cy="236136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AVANT</a:t>
            </a:r>
          </a:p>
          <a:p>
            <a:pPr lvl="0" algn="ctr">
              <a:defRPr/>
            </a:pP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>
              <a:defRPr/>
            </a:pP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notais sur</a:t>
            </a:r>
          </a:p>
          <a:p>
            <a:pPr lvl="0" algn="ctr">
              <a:defRPr/>
            </a:pP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carnet de santé seulement les saignements pour lesquels je m’injectais.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C7B25B8-F3BC-8043-B482-1624CBE8E1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4373" y="6492318"/>
            <a:ext cx="4368800" cy="355600"/>
          </a:xfrm>
          <a:prstGeom prst="rect">
            <a:avLst/>
          </a:prstGeom>
        </p:spPr>
      </p:pic>
      <p:sp>
        <p:nvSpPr>
          <p:cNvPr id="13" name="ZoneTexte 12">
            <a:hlinkClick r:id="rId8" action="ppaction://hlinksldjump"/>
            <a:extLst>
              <a:ext uri="{FF2B5EF4-FFF2-40B4-BE49-F238E27FC236}">
                <a16:creationId xmlns:a16="http://schemas.microsoft.com/office/drawing/2014/main" id="{8A90D8EB-24D7-5940-B00E-78257F349AE2}"/>
              </a:ext>
            </a:extLst>
          </p:cNvPr>
          <p:cNvSpPr txBox="1"/>
          <p:nvPr/>
        </p:nvSpPr>
        <p:spPr>
          <a:xfrm>
            <a:off x="10510" y="6485452"/>
            <a:ext cx="7125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RETOUR AU MENU DES CARTES AVANT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07C0FC-C6A0-5840-B175-C8233DAC14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6507" y="0"/>
            <a:ext cx="5035732" cy="663695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1965640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-25121" y="638574"/>
            <a:ext cx="13353363" cy="6180292"/>
          </a:xfrm>
          <a:prstGeom prst="rect">
            <a:avLst/>
          </a:prstGeom>
        </p:spPr>
      </p:pic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4"/>
            <a:ext cx="12192000" cy="7078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D83792-85C2-A84A-BCD6-F18057B64552}"/>
              </a:ext>
            </a:extLst>
          </p:cNvPr>
          <p:cNvSpPr/>
          <p:nvPr/>
        </p:nvSpPr>
        <p:spPr>
          <a:xfrm>
            <a:off x="1919235" y="2351314"/>
            <a:ext cx="3074796" cy="236136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AVANT</a:t>
            </a:r>
          </a:p>
          <a:p>
            <a:pPr lvl="0" algn="ctr">
              <a:defRPr/>
            </a:pP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>
              <a:defRPr/>
            </a:pP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n’utilisais pas le carnet de santé.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A930A5-28EF-9247-9B36-75970D43B1FE}"/>
              </a:ext>
            </a:extLst>
          </p:cNvPr>
          <p:cNvSpPr/>
          <p:nvPr/>
        </p:nvSpPr>
        <p:spPr>
          <a:xfrm>
            <a:off x="6791011" y="2351314"/>
            <a:ext cx="3074796" cy="2361363"/>
          </a:xfrm>
          <a:prstGeom prst="rect">
            <a:avLst/>
          </a:prstGeom>
          <a:solidFill>
            <a:srgbClr val="B5E1F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</a:t>
            </a:r>
          </a:p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(cliquez)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4277BB-8138-9D4D-B383-3203457DF659}"/>
              </a:ext>
            </a:extLst>
          </p:cNvPr>
          <p:cNvSpPr/>
          <p:nvPr/>
        </p:nvSpPr>
        <p:spPr>
          <a:xfrm>
            <a:off x="-4" y="6635576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Zoom de diapositive 3">
                <a:extLst>
                  <a:ext uri="{FF2B5EF4-FFF2-40B4-BE49-F238E27FC236}">
                    <a16:creationId xmlns:a16="http://schemas.microsoft.com/office/drawing/2014/main" id="{82AC9276-CFF0-F84D-8B95-1F1191B6365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39185452"/>
                  </p:ext>
                </p:extLst>
              </p:nvPr>
            </p:nvGraphicFramePr>
            <p:xfrm>
              <a:off x="8506047" y="3947811"/>
              <a:ext cx="1359760" cy="764865"/>
            </p:xfrm>
            <a:graphic>
              <a:graphicData uri="http://schemas.microsoft.com/office/powerpoint/2016/slidezoom">
                <pslz:sldZm>
                  <pslz:sldZmObj sldId="336" cId="1097870282">
                    <pslz:zmPr id="{A24CB752-2192-084D-B8E6-9ECC3801F4D6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59760" cy="7648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Zoom de diapositive 3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82AC9276-CFF0-F84D-8B95-1F1191B636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06047" y="3947811"/>
                <a:ext cx="1359760" cy="7648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9898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-25121" y="638574"/>
            <a:ext cx="13353363" cy="61802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DB29B8-2605-4241-A337-3817C67FC07B}"/>
              </a:ext>
            </a:extLst>
          </p:cNvPr>
          <p:cNvSpPr/>
          <p:nvPr/>
        </p:nvSpPr>
        <p:spPr>
          <a:xfrm>
            <a:off x="-4" y="6635576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4"/>
            <a:ext cx="12192000" cy="7078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D83792-85C2-A84A-BCD6-F18057B64552}"/>
              </a:ext>
            </a:extLst>
          </p:cNvPr>
          <p:cNvSpPr/>
          <p:nvPr/>
        </p:nvSpPr>
        <p:spPr>
          <a:xfrm>
            <a:off x="1919235" y="2351314"/>
            <a:ext cx="3074796" cy="236136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AVANT</a:t>
            </a:r>
          </a:p>
          <a:p>
            <a:pPr lvl="0" algn="ctr">
              <a:defRPr/>
            </a:pP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>
              <a:defRPr/>
            </a:pP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n’utilisais pas le carnet de santé.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3043644-50C8-9644-95C1-F2F4FCD820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4373" y="6492318"/>
            <a:ext cx="4368800" cy="355600"/>
          </a:xfrm>
          <a:prstGeom prst="rect">
            <a:avLst/>
          </a:prstGeom>
        </p:spPr>
      </p:pic>
      <p:sp>
        <p:nvSpPr>
          <p:cNvPr id="13" name="ZoneTexte 12">
            <a:hlinkClick r:id="rId8" action="ppaction://hlinksldjump"/>
            <a:extLst>
              <a:ext uri="{FF2B5EF4-FFF2-40B4-BE49-F238E27FC236}">
                <a16:creationId xmlns:a16="http://schemas.microsoft.com/office/drawing/2014/main" id="{A0C5BECC-5B19-0444-A65A-174D82564F68}"/>
              </a:ext>
            </a:extLst>
          </p:cNvPr>
          <p:cNvSpPr txBox="1"/>
          <p:nvPr/>
        </p:nvSpPr>
        <p:spPr>
          <a:xfrm>
            <a:off x="10510" y="6485452"/>
            <a:ext cx="7125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RETOUR AU MENU DES CARTES AVANT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A38D34-4828-A946-8A04-FB8122CFE6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1939" y="19111"/>
            <a:ext cx="5012644" cy="66065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0978702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CE92F17-F6DD-AC4C-87FD-9D0A406A97F2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10529" y="667660"/>
            <a:ext cx="13353363" cy="61802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C829B7-8751-2B4C-B423-816FD432FD63}"/>
              </a:ext>
            </a:extLst>
          </p:cNvPr>
          <p:cNvSpPr/>
          <p:nvPr/>
        </p:nvSpPr>
        <p:spPr>
          <a:xfrm>
            <a:off x="1616524" y="600794"/>
            <a:ext cx="8685516" cy="6257206"/>
          </a:xfrm>
          <a:prstGeom prst="rect">
            <a:avLst/>
          </a:prstGeom>
          <a:solidFill>
            <a:srgbClr val="FAC6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5"/>
            <a:ext cx="12192000" cy="604299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sp>
        <p:nvSpPr>
          <p:cNvPr id="60" name="Triangle rectangle 59">
            <a:hlinkClick r:id="rId7" action="ppaction://hlinksldjump"/>
            <a:extLst>
              <a:ext uri="{FF2B5EF4-FFF2-40B4-BE49-F238E27FC236}">
                <a16:creationId xmlns:a16="http://schemas.microsoft.com/office/drawing/2014/main" id="{0725A4A2-7801-FB4D-A4B1-E1F4D9B9DDC2}"/>
              </a:ext>
            </a:extLst>
          </p:cNvPr>
          <p:cNvSpPr/>
          <p:nvPr/>
        </p:nvSpPr>
        <p:spPr>
          <a:xfrm rot="16200000">
            <a:off x="3417274" y="1898546"/>
            <a:ext cx="340811" cy="299116"/>
          </a:xfrm>
          <a:prstGeom prst="rtTriangle">
            <a:avLst/>
          </a:prstGeom>
          <a:solidFill>
            <a:srgbClr val="B5E1F6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B5E1F6"/>
              </a:highlight>
            </a:endParaRPr>
          </a:p>
        </p:txBody>
      </p:sp>
      <p:sp>
        <p:nvSpPr>
          <p:cNvPr id="61" name="Triangle rectangle 60">
            <a:hlinkClick r:id="rId8" action="ppaction://hlinksldjump"/>
            <a:extLst>
              <a:ext uri="{FF2B5EF4-FFF2-40B4-BE49-F238E27FC236}">
                <a16:creationId xmlns:a16="http://schemas.microsoft.com/office/drawing/2014/main" id="{580F9ABB-6FE0-2D4F-99BF-249D511A2D09}"/>
              </a:ext>
            </a:extLst>
          </p:cNvPr>
          <p:cNvSpPr/>
          <p:nvPr/>
        </p:nvSpPr>
        <p:spPr>
          <a:xfrm rot="16200000">
            <a:off x="5659415" y="1901947"/>
            <a:ext cx="340811" cy="299116"/>
          </a:xfrm>
          <a:prstGeom prst="rtTriangle">
            <a:avLst/>
          </a:prstGeom>
          <a:solidFill>
            <a:srgbClr val="B5E1F6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B5E1F6"/>
              </a:highlight>
            </a:endParaRPr>
          </a:p>
        </p:txBody>
      </p:sp>
      <p:sp>
        <p:nvSpPr>
          <p:cNvPr id="62" name="Triangle rectangle 61">
            <a:hlinkClick r:id="rId9" action="ppaction://hlinksldjump"/>
            <a:extLst>
              <a:ext uri="{FF2B5EF4-FFF2-40B4-BE49-F238E27FC236}">
                <a16:creationId xmlns:a16="http://schemas.microsoft.com/office/drawing/2014/main" id="{656D0CF5-F617-BF47-BB0D-711F86D0EB7C}"/>
              </a:ext>
            </a:extLst>
          </p:cNvPr>
          <p:cNvSpPr/>
          <p:nvPr/>
        </p:nvSpPr>
        <p:spPr>
          <a:xfrm rot="16200000">
            <a:off x="7772094" y="1906346"/>
            <a:ext cx="340811" cy="299116"/>
          </a:xfrm>
          <a:prstGeom prst="rtTriangle">
            <a:avLst/>
          </a:prstGeom>
          <a:solidFill>
            <a:srgbClr val="B5E1F6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B5E1F6"/>
              </a:highlight>
            </a:endParaRPr>
          </a:p>
        </p:txBody>
      </p:sp>
      <p:sp>
        <p:nvSpPr>
          <p:cNvPr id="63" name="Triangle rectangle 62">
            <a:hlinkClick r:id="rId10" action="ppaction://hlinksldjump"/>
            <a:extLst>
              <a:ext uri="{FF2B5EF4-FFF2-40B4-BE49-F238E27FC236}">
                <a16:creationId xmlns:a16="http://schemas.microsoft.com/office/drawing/2014/main" id="{034AE7A1-71C1-7D40-8C11-10135986EAB8}"/>
              </a:ext>
            </a:extLst>
          </p:cNvPr>
          <p:cNvSpPr/>
          <p:nvPr/>
        </p:nvSpPr>
        <p:spPr>
          <a:xfrm rot="16200000">
            <a:off x="9941714" y="1898546"/>
            <a:ext cx="340811" cy="299116"/>
          </a:xfrm>
          <a:prstGeom prst="rtTriangle">
            <a:avLst/>
          </a:prstGeom>
          <a:solidFill>
            <a:srgbClr val="B5E1F6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B5E1F6"/>
              </a:highlight>
            </a:endParaRPr>
          </a:p>
        </p:txBody>
      </p:sp>
      <p:sp>
        <p:nvSpPr>
          <p:cNvPr id="64" name="Triangle rectangle 63">
            <a:hlinkClick r:id="rId11" action="ppaction://hlinksldjump"/>
            <a:extLst>
              <a:ext uri="{FF2B5EF4-FFF2-40B4-BE49-F238E27FC236}">
                <a16:creationId xmlns:a16="http://schemas.microsoft.com/office/drawing/2014/main" id="{06F5030F-F3FB-054B-830A-D586710FB59A}"/>
              </a:ext>
            </a:extLst>
          </p:cNvPr>
          <p:cNvSpPr/>
          <p:nvPr/>
        </p:nvSpPr>
        <p:spPr>
          <a:xfrm rot="16200000">
            <a:off x="3408392" y="4190395"/>
            <a:ext cx="340811" cy="299116"/>
          </a:xfrm>
          <a:prstGeom prst="rtTriangle">
            <a:avLst/>
          </a:prstGeom>
          <a:solidFill>
            <a:srgbClr val="B5E1F6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B5E1F6"/>
              </a:highlight>
            </a:endParaRPr>
          </a:p>
        </p:txBody>
      </p:sp>
      <p:sp>
        <p:nvSpPr>
          <p:cNvPr id="65" name="Triangle rectangle 64">
            <a:hlinkClick r:id="rId12" action="ppaction://hlinksldjump"/>
            <a:extLst>
              <a:ext uri="{FF2B5EF4-FFF2-40B4-BE49-F238E27FC236}">
                <a16:creationId xmlns:a16="http://schemas.microsoft.com/office/drawing/2014/main" id="{1B2329D0-CFA7-0343-97AB-7BDD4386A2E4}"/>
              </a:ext>
            </a:extLst>
          </p:cNvPr>
          <p:cNvSpPr/>
          <p:nvPr/>
        </p:nvSpPr>
        <p:spPr>
          <a:xfrm rot="16200000">
            <a:off x="5650533" y="4193796"/>
            <a:ext cx="340811" cy="299116"/>
          </a:xfrm>
          <a:prstGeom prst="rtTriangle">
            <a:avLst/>
          </a:prstGeom>
          <a:solidFill>
            <a:srgbClr val="B5E1F6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B5E1F6"/>
              </a:highlight>
            </a:endParaRPr>
          </a:p>
        </p:txBody>
      </p:sp>
      <p:sp>
        <p:nvSpPr>
          <p:cNvPr id="66" name="Triangle rectangle 65">
            <a:hlinkClick r:id="rId13" action="ppaction://hlinksldjump"/>
            <a:extLst>
              <a:ext uri="{FF2B5EF4-FFF2-40B4-BE49-F238E27FC236}">
                <a16:creationId xmlns:a16="http://schemas.microsoft.com/office/drawing/2014/main" id="{78DA8F2A-7EB2-6A45-9590-DEC4BE053524}"/>
              </a:ext>
            </a:extLst>
          </p:cNvPr>
          <p:cNvSpPr/>
          <p:nvPr/>
        </p:nvSpPr>
        <p:spPr>
          <a:xfrm rot="16200000">
            <a:off x="7763212" y="4198195"/>
            <a:ext cx="340811" cy="299116"/>
          </a:xfrm>
          <a:prstGeom prst="rtTriangle">
            <a:avLst/>
          </a:prstGeom>
          <a:solidFill>
            <a:srgbClr val="B5E1F6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B5E1F6"/>
              </a:highlight>
            </a:endParaRPr>
          </a:p>
        </p:txBody>
      </p:sp>
      <p:sp>
        <p:nvSpPr>
          <p:cNvPr id="67" name="Triangle rectangle 66">
            <a:hlinkClick r:id="rId14" action="ppaction://hlinksldjump"/>
            <a:extLst>
              <a:ext uri="{FF2B5EF4-FFF2-40B4-BE49-F238E27FC236}">
                <a16:creationId xmlns:a16="http://schemas.microsoft.com/office/drawing/2014/main" id="{B91BC4DF-ED8B-D74C-946D-8A02ECEC5361}"/>
              </a:ext>
            </a:extLst>
          </p:cNvPr>
          <p:cNvSpPr/>
          <p:nvPr/>
        </p:nvSpPr>
        <p:spPr>
          <a:xfrm rot="16200000">
            <a:off x="9932832" y="4190395"/>
            <a:ext cx="340811" cy="299116"/>
          </a:xfrm>
          <a:prstGeom prst="rtTriangle">
            <a:avLst/>
          </a:prstGeom>
          <a:solidFill>
            <a:srgbClr val="B5E1F6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B5E1F6"/>
              </a:highlight>
            </a:endParaRPr>
          </a:p>
        </p:txBody>
      </p:sp>
      <p:sp>
        <p:nvSpPr>
          <p:cNvPr id="68" name="Triangle rectangle 67">
            <a:hlinkClick r:id="rId15" action="ppaction://hlinksldjump"/>
            <a:extLst>
              <a:ext uri="{FF2B5EF4-FFF2-40B4-BE49-F238E27FC236}">
                <a16:creationId xmlns:a16="http://schemas.microsoft.com/office/drawing/2014/main" id="{E7F626E7-75B5-7141-AF53-5DB64DEDEF9B}"/>
              </a:ext>
            </a:extLst>
          </p:cNvPr>
          <p:cNvSpPr/>
          <p:nvPr/>
        </p:nvSpPr>
        <p:spPr>
          <a:xfrm rot="16200000">
            <a:off x="3419047" y="6478842"/>
            <a:ext cx="340811" cy="299116"/>
          </a:xfrm>
          <a:prstGeom prst="rtTriangle">
            <a:avLst/>
          </a:prstGeom>
          <a:solidFill>
            <a:srgbClr val="B5E1F6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B5E1F6"/>
              </a:highlight>
            </a:endParaRPr>
          </a:p>
        </p:txBody>
      </p:sp>
      <p:sp>
        <p:nvSpPr>
          <p:cNvPr id="69" name="Triangle rectangle 68">
            <a:hlinkClick r:id="rId16" action="ppaction://hlinksldjump"/>
            <a:extLst>
              <a:ext uri="{FF2B5EF4-FFF2-40B4-BE49-F238E27FC236}">
                <a16:creationId xmlns:a16="http://schemas.microsoft.com/office/drawing/2014/main" id="{FAF240E0-167D-7745-8765-ADE7B0969924}"/>
              </a:ext>
            </a:extLst>
          </p:cNvPr>
          <p:cNvSpPr/>
          <p:nvPr/>
        </p:nvSpPr>
        <p:spPr>
          <a:xfrm rot="16200000">
            <a:off x="5661188" y="6482243"/>
            <a:ext cx="340811" cy="299116"/>
          </a:xfrm>
          <a:prstGeom prst="rtTriangle">
            <a:avLst/>
          </a:prstGeom>
          <a:solidFill>
            <a:srgbClr val="B5E1F6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B5E1F6"/>
              </a:highlight>
            </a:endParaRPr>
          </a:p>
        </p:txBody>
      </p:sp>
      <p:sp>
        <p:nvSpPr>
          <p:cNvPr id="70" name="Triangle rectangle 69">
            <a:hlinkClick r:id="rId17" action="ppaction://hlinksldjump"/>
            <a:extLst>
              <a:ext uri="{FF2B5EF4-FFF2-40B4-BE49-F238E27FC236}">
                <a16:creationId xmlns:a16="http://schemas.microsoft.com/office/drawing/2014/main" id="{F044EDA0-32B7-4545-9D81-95788A249265}"/>
              </a:ext>
            </a:extLst>
          </p:cNvPr>
          <p:cNvSpPr/>
          <p:nvPr/>
        </p:nvSpPr>
        <p:spPr>
          <a:xfrm rot="16200000">
            <a:off x="7773867" y="6486642"/>
            <a:ext cx="340811" cy="299116"/>
          </a:xfrm>
          <a:prstGeom prst="rtTriangle">
            <a:avLst/>
          </a:prstGeom>
          <a:solidFill>
            <a:srgbClr val="B5E1F6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B5E1F6"/>
              </a:highlight>
            </a:endParaRPr>
          </a:p>
        </p:txBody>
      </p:sp>
      <p:sp>
        <p:nvSpPr>
          <p:cNvPr id="71" name="Triangle rectangle 70">
            <a:hlinkClick r:id="rId18" action="ppaction://hlinksldjump"/>
            <a:extLst>
              <a:ext uri="{FF2B5EF4-FFF2-40B4-BE49-F238E27FC236}">
                <a16:creationId xmlns:a16="http://schemas.microsoft.com/office/drawing/2014/main" id="{839B0D25-F9D1-3942-93FC-6EC40A80607B}"/>
              </a:ext>
            </a:extLst>
          </p:cNvPr>
          <p:cNvSpPr/>
          <p:nvPr/>
        </p:nvSpPr>
        <p:spPr>
          <a:xfrm rot="16200000">
            <a:off x="9943487" y="6478842"/>
            <a:ext cx="340811" cy="299116"/>
          </a:xfrm>
          <a:prstGeom prst="rtTriangle">
            <a:avLst/>
          </a:prstGeom>
          <a:solidFill>
            <a:srgbClr val="B5E1F6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B5E1F6"/>
              </a:highlight>
            </a:endParaRPr>
          </a:p>
        </p:txBody>
      </p: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871ACD3C-DC48-764A-85F3-DBD0B4DA41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212447"/>
              </p:ext>
            </p:extLst>
          </p:nvPr>
        </p:nvGraphicFramePr>
        <p:xfrm>
          <a:off x="1616524" y="621889"/>
          <a:ext cx="8685516" cy="6216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379">
                  <a:extLst>
                    <a:ext uri="{9D8B030D-6E8A-4147-A177-3AD203B41FA5}">
                      <a16:colId xmlns:a16="http://schemas.microsoft.com/office/drawing/2014/main" val="3574258459"/>
                    </a:ext>
                  </a:extLst>
                </a:gridCol>
                <a:gridCol w="2233301">
                  <a:extLst>
                    <a:ext uri="{9D8B030D-6E8A-4147-A177-3AD203B41FA5}">
                      <a16:colId xmlns:a16="http://schemas.microsoft.com/office/drawing/2014/main" val="598375491"/>
                    </a:ext>
                  </a:extLst>
                </a:gridCol>
                <a:gridCol w="2109457">
                  <a:extLst>
                    <a:ext uri="{9D8B030D-6E8A-4147-A177-3AD203B41FA5}">
                      <a16:colId xmlns:a16="http://schemas.microsoft.com/office/drawing/2014/main" val="1861713668"/>
                    </a:ext>
                  </a:extLst>
                </a:gridCol>
                <a:gridCol w="2171379">
                  <a:extLst>
                    <a:ext uri="{9D8B030D-6E8A-4147-A177-3AD203B41FA5}">
                      <a16:colId xmlns:a16="http://schemas.microsoft.com/office/drawing/2014/main" val="3749489264"/>
                    </a:ext>
                  </a:extLst>
                </a:gridCol>
              </a:tblGrid>
              <a:tr h="16440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1- J’attendais pour m’injecter</a:t>
                      </a:r>
                    </a:p>
                    <a:p>
                      <a:pPr marL="0" indent="0" algn="ctr">
                        <a:tabLst>
                          <a:tab pos="215900" algn="l"/>
                        </a:tabLst>
                      </a:pPr>
                      <a:endParaRPr lang="fr-FR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Ctr="1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2- Je décidais seul de quand m’injecter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Ctr="1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3- Je n’attendais jamais pour m’injecter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Ctr="1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4- J’appelais parfois le centre pour un avis.</a:t>
                      </a:r>
                      <a:endParaRPr lang="fr-FR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Ctr="1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3260178"/>
                  </a:ext>
                </a:extLst>
              </a:tr>
              <a:tr h="22706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5- Je n’appelais jamais le centre pour un avis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Ctr="1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6- Je me sentais autonome dans mes décisions de m’injecter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Ctr="1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7- J’</a:t>
                      </a:r>
                      <a:r>
                        <a:rPr lang="fr-FR" sz="1800" b="1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étais</a:t>
                      </a: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en prophylaxie, je m’injectais le même produit pour stopper un accident hémorragique. 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Ctr="1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8- En terme de dose, je m’injectais ma dose habituelle de facteur VIII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Ctr="1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030802"/>
                  </a:ext>
                </a:extLst>
              </a:tr>
              <a:tr h="22706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9- Je répétais mes doses de facteur VIII</a:t>
                      </a:r>
                      <a:endParaRPr lang="fr-FR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Ctr="1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10- Je notais sur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le carnet de santé tous les saignements y compris ceux qui ne nécessitaient pas d’injection.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Ctr="1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11- Je notais sur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le carnet de santé seulement les saignements pour lesquels je m’injectais.</a:t>
                      </a:r>
                      <a:endParaRPr lang="fr-FR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Ctr="1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</a:rPr>
                        <a:t>12- Je n’utilisais pas le carnet de santé.</a:t>
                      </a:r>
                      <a:endParaRPr lang="fr-FR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Ctr="1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957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6464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582068-99E4-1145-BD38-DB6A6741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330"/>
          <a:stretch/>
        </p:blipFill>
        <p:spPr>
          <a:xfrm>
            <a:off x="10529" y="654976"/>
            <a:ext cx="13353363" cy="6180292"/>
          </a:xfrm>
          <a:prstGeom prst="rect">
            <a:avLst/>
          </a:prstGeom>
        </p:spPr>
      </p:pic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BA810A75-5645-2548-B0F1-052C77829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67" b="1"/>
          <a:stretch/>
        </p:blipFill>
        <p:spPr>
          <a:xfrm>
            <a:off x="10510" y="-3504"/>
            <a:ext cx="12192000" cy="7078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28A2E3-7BE3-9744-8753-8F58694D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39742" y="0"/>
            <a:ext cx="1384938" cy="127714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FE0502-8532-D642-9953-297CC60BB573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F925958-B1D5-1442-84E8-6572BBA036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562733"/>
              </p:ext>
            </p:extLst>
          </p:nvPr>
        </p:nvGraphicFramePr>
        <p:xfrm>
          <a:off x="1139688" y="1118065"/>
          <a:ext cx="10271092" cy="413165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271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36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/>
                        <a:t>EN</a:t>
                      </a:r>
                      <a:r>
                        <a:rPr lang="fr-FR" sz="2400" strike="noStrike" kern="1200" dirty="0"/>
                        <a:t> </a:t>
                      </a:r>
                      <a:r>
                        <a:rPr lang="fr-FR" sz="1800" kern="1200" dirty="0"/>
                        <a:t>RESUMÉ</a:t>
                      </a:r>
                      <a:r>
                        <a:rPr lang="fr-FR" sz="2400" strike="noStrike" dirty="0"/>
                        <a:t> </a:t>
                      </a:r>
                      <a:r>
                        <a:rPr lang="fr-FR" sz="1800" kern="1200" dirty="0"/>
                        <a:t>EN</a:t>
                      </a:r>
                      <a:r>
                        <a:rPr lang="fr-FR" sz="2400" strike="noStrike" dirty="0"/>
                        <a:t> </a:t>
                      </a:r>
                      <a:r>
                        <a:rPr lang="fr-FR" sz="1800" kern="1200" dirty="0"/>
                        <a:t>CAS</a:t>
                      </a:r>
                      <a:r>
                        <a:rPr lang="fr-FR" sz="2400" strike="noStrike" dirty="0"/>
                        <a:t> </a:t>
                      </a:r>
                      <a:r>
                        <a:rPr lang="fr-FR" sz="1800" kern="1200" dirty="0"/>
                        <a:t>D’ACCIDENT</a:t>
                      </a:r>
                      <a:r>
                        <a:rPr lang="fr-FR" sz="2400" strike="noStrike" dirty="0"/>
                        <a:t> </a:t>
                      </a:r>
                      <a:r>
                        <a:rPr lang="fr-FR" sz="1800" kern="1200" dirty="0"/>
                        <a:t>HÉMORRAGIQUE</a:t>
                      </a:r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 marT="44990" marB="449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8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latin typeface="+mn-lt"/>
                        </a:rPr>
                        <a:t>La mise en route de petits moyens associés à une surveillance peuvent suffire.</a:t>
                      </a:r>
                      <a:endParaRPr lang="fr-FR" sz="1800" strike="noStrike" dirty="0">
                        <a:latin typeface="+mn-lt"/>
                        <a:cs typeface="Comic Sans MS"/>
                      </a:endParaRPr>
                    </a:p>
                  </a:txBody>
                  <a:tcPr marT="44990" marB="449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192">
                <a:tc>
                  <a:txBody>
                    <a:bodyPr/>
                    <a:lstStyle/>
                    <a:p>
                      <a:endParaRPr lang="fr-FR" sz="1600" dirty="0">
                        <a:latin typeface="+mn-lt"/>
                        <a:cs typeface="Comic Sans MS"/>
                      </a:endParaRPr>
                    </a:p>
                  </a:txBody>
                  <a:tcPr marT="44990" marB="449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8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Vous évaluez avec le centre avant de vous injecter. </a:t>
                      </a:r>
                      <a:endParaRPr lang="fr-FR" sz="1800" dirty="0">
                        <a:latin typeface="+mn-lt"/>
                        <a:cs typeface="Comic Sans MS"/>
                      </a:endParaRPr>
                    </a:p>
                  </a:txBody>
                  <a:tcPr marT="44990" marB="44990"/>
                </a:tc>
                <a:extLst>
                  <a:ext uri="{0D108BD9-81ED-4DB2-BD59-A6C34878D82A}">
                    <a16:rowId xmlns:a16="http://schemas.microsoft.com/office/drawing/2014/main" val="32499243"/>
                  </a:ext>
                </a:extLst>
              </a:tr>
              <a:tr h="3251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4990" marB="449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565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latin typeface="+mn-lt"/>
                        </a:rPr>
                        <a:t>Il y a désormais 2 types de traitements 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err="1">
                          <a:latin typeface="+mn-lt"/>
                        </a:rPr>
                        <a:t>Hemlibra</a:t>
                      </a:r>
                      <a:r>
                        <a:rPr lang="fr-FR" sz="1800" kern="1200" dirty="0">
                          <a:latin typeface="+mn-lt"/>
                        </a:rPr>
                        <a:t>® en préventif qui protège des saignements,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latin typeface="+mn-lt"/>
                        </a:rPr>
                        <a:t>qui n’est en aucun cas le traitement de l’accident hémorragique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500" kern="1200" dirty="0"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latin typeface="+mn-lt"/>
                        </a:rPr>
                        <a:t>et le facteur VIIII en cas de saignement.</a:t>
                      </a:r>
                      <a:endParaRPr lang="fr-FR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4990" marB="449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7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4990" marB="449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221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latin typeface="+mn-lt"/>
                        </a:rPr>
                        <a:t>Il faut vous trouver un système de recueil pour les saignements que ceux-ci soient traités ou non.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4990" marB="449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80614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0968B80-1CD7-364B-BDFE-E0D6D59E61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102"/>
          <a:stretch/>
        </p:blipFill>
        <p:spPr>
          <a:xfrm>
            <a:off x="-76907" y="864973"/>
            <a:ext cx="12885521" cy="5993027"/>
          </a:xfrm>
          <a:prstGeom prst="rect">
            <a:avLst/>
          </a:prstGeom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9A77F419-BC37-5A4E-8929-F3CDF8729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38139"/>
          <a:stretch/>
        </p:blipFill>
        <p:spPr>
          <a:xfrm>
            <a:off x="-2" y="0"/>
            <a:ext cx="12192000" cy="1222574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8DA34A2-DF35-854A-BFB0-EBF38BC879DC}"/>
              </a:ext>
            </a:extLst>
          </p:cNvPr>
          <p:cNvSpPr txBox="1"/>
          <p:nvPr/>
        </p:nvSpPr>
        <p:spPr>
          <a:xfrm>
            <a:off x="0" y="1613973"/>
            <a:ext cx="12192000" cy="39515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77"/>
                <a:cs typeface="Aharoni" panose="02010803020104030203" pitchFamily="2" charset="-79"/>
              </a:rPr>
              <a:t>Pour conclure…</a:t>
            </a:r>
          </a:p>
          <a:p>
            <a:pPr algn="ctr"/>
            <a:endParaRPr lang="fr-FR" sz="4400" dirty="0">
              <a:solidFill>
                <a:schemeClr val="tx1">
                  <a:lumMod val="65000"/>
                  <a:lumOff val="35000"/>
                </a:schemeClr>
              </a:solidFill>
              <a:latin typeface="Cooper Black" panose="0208090404030B020404" pitchFamily="18" charset="77"/>
              <a:cs typeface="Aharoni" panose="02010803020104030203" pitchFamily="2" charset="-79"/>
            </a:endParaRPr>
          </a:p>
          <a:p>
            <a:pPr algn="ctr"/>
            <a:r>
              <a:rPr lang="fr-FR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77"/>
                <a:cs typeface="Aharoni" panose="02010803020104030203" pitchFamily="2" charset="-79"/>
              </a:rPr>
              <a:t>De cet atelier, que </a:t>
            </a:r>
            <a:r>
              <a:rPr lang="fr-FR" sz="4400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77"/>
                <a:cs typeface="Aharoni" panose="02010803020104030203" pitchFamily="2" charset="-79"/>
              </a:rPr>
              <a:t>pensez-vous </a:t>
            </a:r>
          </a:p>
          <a:p>
            <a:pPr algn="ctr"/>
            <a:r>
              <a:rPr lang="fr-FR" sz="4400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77"/>
                <a:cs typeface="Aharoni" panose="02010803020104030203" pitchFamily="2" charset="-79"/>
              </a:rPr>
              <a:t>pouvoir </a:t>
            </a:r>
            <a:r>
              <a:rPr lang="fr-FR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77"/>
                <a:cs typeface="Aharoni" panose="02010803020104030203" pitchFamily="2" charset="-79"/>
              </a:rPr>
              <a:t>appliquer ?</a:t>
            </a:r>
          </a:p>
          <a:p>
            <a:pPr algn="ctr">
              <a:lnSpc>
                <a:spcPct val="200000"/>
              </a:lnSpc>
            </a:pPr>
            <a:endParaRPr lang="fr-FR" sz="4400" dirty="0">
              <a:solidFill>
                <a:schemeClr val="tx1">
                  <a:lumMod val="65000"/>
                  <a:lumOff val="35000"/>
                </a:schemeClr>
              </a:solidFill>
              <a:latin typeface="Cooper Black" panose="0208090404030B020404" pitchFamily="18" charset="77"/>
              <a:cs typeface="Aharoni" panose="02010803020104030203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4217E9-8388-BF48-8E9F-D7CB36FD617A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1399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0968B80-1CD7-364B-BDFE-E0D6D59E61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1" b="12102"/>
          <a:stretch/>
        </p:blipFill>
        <p:spPr>
          <a:xfrm>
            <a:off x="-76907" y="864973"/>
            <a:ext cx="12885521" cy="5993027"/>
          </a:xfrm>
          <a:prstGeom prst="rect">
            <a:avLst/>
          </a:prstGeom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9A77F419-BC37-5A4E-8929-F3CDF8729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38139"/>
          <a:stretch/>
        </p:blipFill>
        <p:spPr>
          <a:xfrm>
            <a:off x="-2" y="0"/>
            <a:ext cx="12192000" cy="1222574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8DA34A2-DF35-854A-BFB0-EBF38BC879DC}"/>
              </a:ext>
            </a:extLst>
          </p:cNvPr>
          <p:cNvSpPr txBox="1"/>
          <p:nvPr/>
        </p:nvSpPr>
        <p:spPr>
          <a:xfrm>
            <a:off x="0" y="2629636"/>
            <a:ext cx="12192000" cy="19202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77"/>
                <a:cs typeface="Aharoni" panose="02010803020104030203" pitchFamily="2" charset="-79"/>
              </a:rPr>
              <a:t>MERCI !</a:t>
            </a:r>
          </a:p>
          <a:p>
            <a:pPr algn="ctr">
              <a:lnSpc>
                <a:spcPct val="200000"/>
              </a:lnSpc>
            </a:pPr>
            <a:endParaRPr lang="fr-FR" sz="4400" dirty="0">
              <a:solidFill>
                <a:schemeClr val="tx1">
                  <a:lumMod val="65000"/>
                  <a:lumOff val="35000"/>
                </a:schemeClr>
              </a:solidFill>
              <a:latin typeface="Cooper Black" panose="0208090404030B020404" pitchFamily="18" charset="77"/>
              <a:cs typeface="Aharoni" panose="02010803020104030203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CBB843-5EC1-B24E-87B6-718DB530A96A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84203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8DA34A2-DF35-854A-BFB0-EBF38BC879DC}"/>
              </a:ext>
            </a:extLst>
          </p:cNvPr>
          <p:cNvSpPr txBox="1"/>
          <p:nvPr/>
        </p:nvSpPr>
        <p:spPr>
          <a:xfrm>
            <a:off x="0" y="1118736"/>
            <a:ext cx="12192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77"/>
                <a:cs typeface="Aharoni" panose="02010803020104030203" pitchFamily="2" charset="-79"/>
              </a:rPr>
              <a:t>ANNEXES </a:t>
            </a:r>
          </a:p>
          <a:p>
            <a:pPr algn="ctr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77"/>
                <a:cs typeface="Aharoni" panose="02010803020104030203" pitchFamily="2" charset="-79"/>
              </a:rPr>
              <a:t>POUR L’ANIMATEUR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D385BD4-F478-A24D-A1BA-5338B9D39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398" y="2490642"/>
            <a:ext cx="11753602" cy="3122349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fr-FR" sz="2400" b="1" dirty="0"/>
              <a:t> ANNEXE A : pour préparer ses sondages en amont de l’atelier</a:t>
            </a:r>
          </a:p>
          <a:p>
            <a:pPr>
              <a:buFont typeface="Wingdings" pitchFamily="2" charset="2"/>
              <a:buChar char="Ø"/>
            </a:pPr>
            <a:r>
              <a:rPr lang="fr-FR" sz="2400" b="1" dirty="0"/>
              <a:t> ANNEXE B : pour lancer un sondage pendant l’atelier</a:t>
            </a:r>
          </a:p>
          <a:p>
            <a:pPr>
              <a:buFont typeface="Wingdings" pitchFamily="2" charset="2"/>
              <a:buChar char="Ø"/>
            </a:pPr>
            <a:r>
              <a:rPr lang="fr-FR" sz="2400" b="1" dirty="0"/>
              <a:t> ANNEXE C : pour enregistrer votre atelier et pouvoir le proposer en </a:t>
            </a:r>
            <a:r>
              <a:rPr lang="fr-FR" sz="2400" b="1" dirty="0" err="1"/>
              <a:t>replay</a:t>
            </a:r>
            <a:r>
              <a:rPr lang="fr-FR" sz="2400" b="1" dirty="0"/>
              <a:t> aux participants</a:t>
            </a:r>
          </a:p>
          <a:p>
            <a:pPr>
              <a:buFont typeface="Wingdings" pitchFamily="2" charset="2"/>
              <a:buChar char="Ø"/>
            </a:pPr>
            <a:r>
              <a:rPr lang="fr-FR" sz="2400" b="1" dirty="0"/>
              <a:t> ANNEXE D : pour optimiser les tours de paroles</a:t>
            </a:r>
          </a:p>
          <a:p>
            <a:pPr>
              <a:buFont typeface="Wingdings" pitchFamily="2" charset="2"/>
              <a:buChar char="Ø"/>
            </a:pPr>
            <a:r>
              <a:rPr lang="fr-FR" sz="2400" b="1" dirty="0"/>
              <a:t> ANNEXE E : </a:t>
            </a:r>
            <a:r>
              <a:rPr lang="fr-FR" sz="2400" b="1" dirty="0" err="1"/>
              <a:t>dias</a:t>
            </a:r>
            <a:r>
              <a:rPr lang="fr-FR" sz="2400" b="1" dirty="0"/>
              <a:t> vierges PISTES D’ACTION</a:t>
            </a:r>
          </a:p>
          <a:p>
            <a:pPr>
              <a:buFont typeface="Wingdings" pitchFamily="2" charset="2"/>
              <a:buChar char="Ø"/>
            </a:pPr>
            <a:r>
              <a:rPr lang="fr-FR" sz="2400" b="1" dirty="0"/>
              <a:t> ANNEXE F : changement des attitudes en cas de saignement pour les patients </a:t>
            </a:r>
            <a:r>
              <a:rPr lang="fr-FR" sz="3500" b="1" dirty="0">
                <a:highlight>
                  <a:srgbClr val="FFFF00"/>
                </a:highlight>
              </a:rPr>
              <a:t>SANS</a:t>
            </a:r>
            <a:r>
              <a:rPr lang="fr-FR" sz="2400" b="1" dirty="0"/>
              <a:t> inhibiteurs</a:t>
            </a:r>
            <a:br>
              <a:rPr lang="fr-FR" sz="2400" dirty="0"/>
            </a:br>
            <a:r>
              <a:rPr lang="fr-FR" sz="2400" dirty="0"/>
              <a:t>			AVANT </a:t>
            </a:r>
            <a:r>
              <a:rPr lang="fr-FR" sz="2400" dirty="0" err="1"/>
              <a:t>Hemibra</a:t>
            </a:r>
            <a:r>
              <a:rPr lang="fr-FR" sz="2400" dirty="0"/>
              <a:t>® =&gt; MAINTENANT sous </a:t>
            </a:r>
            <a:r>
              <a:rPr lang="fr-FR" sz="2400" dirty="0" err="1"/>
              <a:t>Hemlibra</a:t>
            </a:r>
            <a:r>
              <a:rPr lang="fr-FR" sz="2400" dirty="0"/>
              <a:t>®</a:t>
            </a:r>
          </a:p>
          <a:p>
            <a:pPr>
              <a:buFont typeface="Wingdings" pitchFamily="2" charset="2"/>
              <a:buChar char="Ø"/>
            </a:pPr>
            <a:r>
              <a:rPr lang="fr-FR" sz="2400" b="1" dirty="0"/>
              <a:t>ANNEXE G : pour lancer une vidéo</a:t>
            </a:r>
          </a:p>
        </p:txBody>
      </p:sp>
    </p:spTree>
    <p:extLst>
      <p:ext uri="{BB962C8B-B14F-4D97-AF65-F5344CB8AC3E}">
        <p14:creationId xmlns:p14="http://schemas.microsoft.com/office/powerpoint/2010/main" val="1000903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906A764-D838-5B47-8D8A-B6184FBF48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0" b="12152"/>
          <a:stretch/>
        </p:blipFill>
        <p:spPr>
          <a:xfrm>
            <a:off x="0" y="223704"/>
            <a:ext cx="14279286" cy="663429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70D9B31-3BC9-6841-8999-572856240D2F}"/>
              </a:ext>
            </a:extLst>
          </p:cNvPr>
          <p:cNvSpPr txBox="1"/>
          <p:nvPr/>
        </p:nvSpPr>
        <p:spPr>
          <a:xfrm>
            <a:off x="-1" y="2274838"/>
            <a:ext cx="12192001" cy="2308324"/>
          </a:xfrm>
          <a:prstGeom prst="rect">
            <a:avLst/>
          </a:prstGeom>
          <a:solidFill>
            <a:srgbClr val="ED8CC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 anchor="b">
            <a:spAutoFit/>
          </a:bodyPr>
          <a:lstStyle/>
          <a:p>
            <a:pPr algn="ctr"/>
            <a:endParaRPr lang="fr-FR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iome" panose="020B0604020202020204" pitchFamily="34" charset="0"/>
              <a:cs typeface="Biome" panose="020B0604020202020204" pitchFamily="34" charset="0"/>
            </a:endParaRPr>
          </a:p>
          <a:p>
            <a:pPr algn="ctr"/>
            <a:endParaRPr lang="fr-FR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iome" panose="020B0604020202020204" pitchFamily="34" charset="0"/>
              <a:cs typeface="Biome" panose="020B0604020202020204" pitchFamily="34" charset="0"/>
            </a:endParaRPr>
          </a:p>
          <a:p>
            <a:pPr algn="ctr"/>
            <a:r>
              <a:rPr lang="fr-F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iome" panose="020B0604020202020204" pitchFamily="34" charset="0"/>
                <a:cs typeface="Biome" panose="020B0604020202020204" pitchFamily="34" charset="0"/>
              </a:rPr>
              <a:t>Présentez-vous…</a:t>
            </a:r>
          </a:p>
          <a:p>
            <a:pPr algn="ctr"/>
            <a:endParaRPr lang="fr-FR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iome" panose="020B0604020202020204" pitchFamily="34" charset="0"/>
              <a:cs typeface="Biome" panose="020B0604020202020204" pitchFamily="34" charset="0"/>
            </a:endParaRPr>
          </a:p>
          <a:p>
            <a:pPr algn="ctr"/>
            <a:endParaRPr lang="fr-FR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iome" panose="020B0604020202020204" pitchFamily="34" charset="0"/>
              <a:cs typeface="Biome" panose="020B0604020202020204" pitchFamily="34" charset="0"/>
            </a:endParaRPr>
          </a:p>
          <a:p>
            <a:pPr algn="ctr"/>
            <a:endParaRPr lang="fr-FR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iome" panose="020B0604020202020204" pitchFamily="34" charset="0"/>
              <a:cs typeface="Biome" panose="020B0604020202020204" pitchFamily="34" charset="0"/>
            </a:endParaRP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9A77F419-BC37-5A4E-8929-F3CDF8729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38139"/>
          <a:stretch/>
        </p:blipFill>
        <p:spPr>
          <a:xfrm>
            <a:off x="0" y="0"/>
            <a:ext cx="12192000" cy="122257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37DBE0-4DCE-774D-93B2-67DBCDE3BA36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97891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4F6933-3154-DD49-B98F-10375A0D8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768" y="371270"/>
            <a:ext cx="10515600" cy="1325563"/>
          </a:xfrm>
        </p:spPr>
        <p:txBody>
          <a:bodyPr>
            <a:normAutofit/>
          </a:bodyPr>
          <a:lstStyle/>
          <a:p>
            <a:r>
              <a:rPr lang="fr-FR" b="1" dirty="0"/>
              <a:t>ANNEXE A : pour préparer </a:t>
            </a:r>
            <a:br>
              <a:rPr lang="fr-FR" b="1" dirty="0"/>
            </a:br>
            <a:r>
              <a:rPr lang="fr-FR" b="1" dirty="0"/>
              <a:t>vos sondages en amont de l’atelier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CAA77E-B253-3142-9F0E-9B9287945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768" y="1696833"/>
            <a:ext cx="10802463" cy="5326912"/>
          </a:xfrm>
        </p:spPr>
        <p:txBody>
          <a:bodyPr>
            <a:normAutofit/>
          </a:bodyPr>
          <a:lstStyle/>
          <a:p>
            <a:r>
              <a:rPr lang="fr-FR" dirty="0"/>
              <a:t>Connectez-vous sur votre compte via le site </a:t>
            </a:r>
            <a:r>
              <a:rPr lang="fr-FR" dirty="0">
                <a:hlinkClick r:id="rId3"/>
              </a:rPr>
              <a:t>https://zoom.us/</a:t>
            </a:r>
            <a:endParaRPr lang="fr-FR" dirty="0"/>
          </a:p>
          <a:p>
            <a:r>
              <a:rPr lang="fr-FR" dirty="0"/>
              <a:t>Aller dans </a:t>
            </a:r>
            <a:r>
              <a:rPr lang="fr-FR" b="1" dirty="0"/>
              <a:t>Réunions</a:t>
            </a:r>
            <a:r>
              <a:rPr lang="fr-FR" dirty="0"/>
              <a:t> et cliquez sur la réunion pour laquelle vous souhaitez réaliser un sondage. Tout en bas de la page, vous pouvez créer un nouveau sondage ou modifier un sondage existant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171450" indent="-171450"/>
            <a:r>
              <a:rPr lang="fr-FR" dirty="0"/>
              <a:t>Ajouter vos QCM selon le </a:t>
            </a:r>
            <a:r>
              <a:rPr lang="fr-FR" dirty="0" err="1"/>
              <a:t>process</a:t>
            </a:r>
            <a:r>
              <a:rPr lang="fr-FR" dirty="0"/>
              <a:t> décrit dans la slide suivante.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ED46E24-0605-9D42-B91E-C872CECEB196}"/>
              </a:ext>
            </a:extLst>
          </p:cNvPr>
          <p:cNvSpPr txBox="1"/>
          <p:nvPr/>
        </p:nvSpPr>
        <p:spPr>
          <a:xfrm rot="699513">
            <a:off x="9409600" y="485297"/>
            <a:ext cx="2688857" cy="120032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C’EST LA PREMIÈRE FOIS QUE VOUS CRÉEZ CE SONDAGE</a:t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sinon passez à l’annexe B</a:t>
            </a:r>
            <a:endParaRPr lang="fr-FR" b="1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126D209-4F2B-7D4E-A2EC-7B4E666D1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380" y="3433275"/>
            <a:ext cx="8988165" cy="22487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46993D8E-A4D5-3F43-82CB-EE66069C6F72}"/>
              </a:ext>
            </a:extLst>
          </p:cNvPr>
          <p:cNvSpPr/>
          <p:nvPr/>
        </p:nvSpPr>
        <p:spPr>
          <a:xfrm>
            <a:off x="8908899" y="4924607"/>
            <a:ext cx="1203414" cy="9143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0F80C52-D017-864A-9FE2-3C22C1A3F5A3}"/>
              </a:ext>
            </a:extLst>
          </p:cNvPr>
          <p:cNvSpPr/>
          <p:nvPr/>
        </p:nvSpPr>
        <p:spPr>
          <a:xfrm>
            <a:off x="2684341" y="3415760"/>
            <a:ext cx="1866393" cy="7423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84018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4F6933-3154-DD49-B98F-10375A0D8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768" y="371270"/>
            <a:ext cx="10515600" cy="1325563"/>
          </a:xfrm>
        </p:spPr>
        <p:txBody>
          <a:bodyPr>
            <a:normAutofit/>
          </a:bodyPr>
          <a:lstStyle/>
          <a:p>
            <a:r>
              <a:rPr lang="fr-FR" b="1" dirty="0"/>
              <a:t>ANNEXE A : pour préparer </a:t>
            </a:r>
            <a:br>
              <a:rPr lang="fr-FR" b="1" dirty="0"/>
            </a:br>
            <a:r>
              <a:rPr lang="fr-FR" b="1" dirty="0"/>
              <a:t>vos sondages en amont de l’atelier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CAA77E-B253-3142-9F0E-9B9287945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769" y="1696833"/>
            <a:ext cx="8597150" cy="4682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u="sng" dirty="0"/>
              <a:t>Ajouter un sondage</a:t>
            </a:r>
            <a:endParaRPr lang="fr-FR" sz="2400" dirty="0"/>
          </a:p>
          <a:p>
            <a:r>
              <a:rPr lang="fr-FR" sz="2000" dirty="0"/>
              <a:t>Renseignez un titre ainsi que la première question et cochez la case pour rendre le sondage anonyme</a:t>
            </a:r>
          </a:p>
          <a:p>
            <a:pPr marL="171450" indent="-171450"/>
            <a:r>
              <a:rPr lang="fr-FR" sz="2000" dirty="0"/>
              <a:t>Choisissez si vous souhaitez que la question soit à choix unique ou à choix multiple (QCM) et saisissez les réponses à votre question (les deux </a:t>
            </a:r>
            <a:r>
              <a:rPr lang="fr-FR" sz="2000" dirty="0" err="1"/>
              <a:t>dias</a:t>
            </a:r>
            <a:r>
              <a:rPr lang="fr-FR" sz="2000" dirty="0"/>
              <a:t> suivantes sont là pour vous permettre de faire des copier-coller)</a:t>
            </a:r>
          </a:p>
          <a:p>
            <a:pPr marL="171450" indent="-171450"/>
            <a:r>
              <a:rPr lang="fr-FR" sz="2000" b="1" dirty="0"/>
              <a:t>Quand vous avez terminé la saisie de votre sondage, cliquez sur « Enregistrez comme modèle de réunion » (cf. capture d’écran slide 60) :</a:t>
            </a:r>
          </a:p>
          <a:p>
            <a:pPr lvl="1">
              <a:buFont typeface="Wingdings" pitchFamily="2" charset="2"/>
              <a:buChar char="ü"/>
            </a:pPr>
            <a:r>
              <a:rPr lang="fr-FR" sz="1800" b="1" dirty="0">
                <a:solidFill>
                  <a:srgbClr val="FF0000"/>
                </a:solidFill>
              </a:rPr>
              <a:t>c’est essentiel pour que vous n’ayez pas à </a:t>
            </a:r>
            <a:r>
              <a:rPr lang="fr-FR" sz="1800" b="1" dirty="0" err="1">
                <a:solidFill>
                  <a:srgbClr val="FF0000"/>
                </a:solidFill>
              </a:rPr>
              <a:t>re</a:t>
            </a:r>
            <a:r>
              <a:rPr lang="fr-FR" sz="1800" b="1" dirty="0">
                <a:solidFill>
                  <a:srgbClr val="FF0000"/>
                </a:solidFill>
              </a:rPr>
              <a:t>-préparer le sondage les prochaines fois +++++</a:t>
            </a:r>
          </a:p>
          <a:p>
            <a:pPr lvl="1">
              <a:buFont typeface="Wingdings" pitchFamily="2" charset="2"/>
              <a:buChar char="ü"/>
            </a:pPr>
            <a:r>
              <a:rPr lang="fr-FR" sz="1800" b="1" dirty="0"/>
              <a:t>Lors de votre prochaine connexion sur </a:t>
            </a:r>
            <a:r>
              <a:rPr lang="fr-FR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https://zoom.us/</a:t>
            </a:r>
            <a:r>
              <a:rPr lang="fr-FR" sz="1800" dirty="0"/>
              <a:t>, cliquez sur Modèles de réunion pour créer une nouvelle réunion sans réécrire votre sondage.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A5F97C5-B71F-9449-BAF2-074F767BF0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71" r="24971" b="12054"/>
          <a:stretch/>
        </p:blipFill>
        <p:spPr>
          <a:xfrm>
            <a:off x="2319516" y="5575852"/>
            <a:ext cx="5036391" cy="10933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775EC39F-97D1-734C-A8AC-17C391F9A3B4}"/>
              </a:ext>
            </a:extLst>
          </p:cNvPr>
          <p:cNvSpPr/>
          <p:nvPr/>
        </p:nvSpPr>
        <p:spPr>
          <a:xfrm>
            <a:off x="5360305" y="5827200"/>
            <a:ext cx="1866393" cy="7423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B8CD45-5660-1347-A15A-49F2FCA48F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56" r="4637"/>
          <a:stretch/>
        </p:blipFill>
        <p:spPr>
          <a:xfrm>
            <a:off x="9172593" y="1948208"/>
            <a:ext cx="2745648" cy="4114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0B3360A5-5070-3E4C-BCE0-29FAD0B0D21F}"/>
              </a:ext>
            </a:extLst>
          </p:cNvPr>
          <p:cNvSpPr/>
          <p:nvPr/>
        </p:nvSpPr>
        <p:spPr>
          <a:xfrm>
            <a:off x="8658993" y="1629380"/>
            <a:ext cx="1721039" cy="51899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0811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FE49CB-4A61-BF42-BE4A-E59418917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365124"/>
            <a:ext cx="11049554" cy="1454837"/>
          </a:xfrm>
        </p:spPr>
        <p:txBody>
          <a:bodyPr>
            <a:normAutofit/>
          </a:bodyPr>
          <a:lstStyle/>
          <a:p>
            <a:r>
              <a:rPr lang="fr-FR" sz="2800" b="1" dirty="0"/>
              <a:t>1</a:t>
            </a:r>
            <a:r>
              <a:rPr lang="fr-FR" sz="2800" b="1" baseline="30000" dirty="0"/>
              <a:t>er</a:t>
            </a:r>
            <a:r>
              <a:rPr lang="fr-FR" sz="2800" b="1" dirty="0"/>
              <a:t> sondage : </a:t>
            </a:r>
            <a:r>
              <a:rPr lang="fr-FR" sz="2800" dirty="0"/>
              <a:t>Quelle est votre météo du jour ?</a:t>
            </a:r>
            <a:br>
              <a:rPr lang="fr-FR" sz="2800" b="1" dirty="0"/>
            </a:br>
            <a:r>
              <a:rPr lang="fr-FR" sz="2800" b="1" dirty="0"/>
              <a:t>=&gt; copier-coller les réponses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6407B9-464A-D646-871F-A7DC105B2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28" y="2899004"/>
            <a:ext cx="10134600" cy="366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/>
              <a:t>1. Grand soleil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CFADC6-06C6-F84A-BAAD-6FABFEF47993}"/>
              </a:ext>
            </a:extLst>
          </p:cNvPr>
          <p:cNvSpPr txBox="1">
            <a:spLocks/>
          </p:cNvSpPr>
          <p:nvPr/>
        </p:nvSpPr>
        <p:spPr>
          <a:xfrm>
            <a:off x="473528" y="4030441"/>
            <a:ext cx="10134600" cy="366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4. Brouillard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90AFE7B1-4161-CB40-ADB7-BB9B23C9F97D}"/>
              </a:ext>
            </a:extLst>
          </p:cNvPr>
          <p:cNvSpPr txBox="1">
            <a:spLocks/>
          </p:cNvSpPr>
          <p:nvPr/>
        </p:nvSpPr>
        <p:spPr>
          <a:xfrm>
            <a:off x="473528" y="3265715"/>
            <a:ext cx="10134600" cy="366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2. Nuageux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B39EBAA5-FDF2-314D-9174-72CA0FE08778}"/>
              </a:ext>
            </a:extLst>
          </p:cNvPr>
          <p:cNvSpPr txBox="1">
            <a:spLocks/>
          </p:cNvSpPr>
          <p:nvPr/>
        </p:nvSpPr>
        <p:spPr>
          <a:xfrm>
            <a:off x="473528" y="3648078"/>
            <a:ext cx="10134600" cy="366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3. Eclaircie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03A93C16-18A7-0D44-9713-010241ACB893}"/>
              </a:ext>
            </a:extLst>
          </p:cNvPr>
          <p:cNvSpPr txBox="1">
            <a:spLocks/>
          </p:cNvSpPr>
          <p:nvPr/>
        </p:nvSpPr>
        <p:spPr>
          <a:xfrm>
            <a:off x="473528" y="4412804"/>
            <a:ext cx="10134600" cy="366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5. Avis de tempête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F690147D-2EBC-2642-8529-72AC7DC8A06F}"/>
              </a:ext>
            </a:extLst>
          </p:cNvPr>
          <p:cNvSpPr txBox="1">
            <a:spLocks/>
          </p:cNvSpPr>
          <p:nvPr/>
        </p:nvSpPr>
        <p:spPr>
          <a:xfrm>
            <a:off x="408214" y="2186673"/>
            <a:ext cx="10134600" cy="366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b="1" dirty="0"/>
              <a:t>Quelle est votre météo du jour ?</a:t>
            </a:r>
          </a:p>
        </p:txBody>
      </p:sp>
    </p:spTree>
    <p:extLst>
      <p:ext uri="{BB962C8B-B14F-4D97-AF65-F5344CB8AC3E}">
        <p14:creationId xmlns:p14="http://schemas.microsoft.com/office/powerpoint/2010/main" val="24572637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6407B9-464A-D646-871F-A7DC105B2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0688"/>
            <a:ext cx="10134600" cy="366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/>
              <a:t>1. J’attendais pour m’injecter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CFADC6-06C6-F84A-BAAD-6FABFEF47993}"/>
              </a:ext>
            </a:extLst>
          </p:cNvPr>
          <p:cNvSpPr txBox="1">
            <a:spLocks/>
          </p:cNvSpPr>
          <p:nvPr/>
        </p:nvSpPr>
        <p:spPr>
          <a:xfrm>
            <a:off x="457200" y="2822125"/>
            <a:ext cx="10134600" cy="366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4. J’appelais parfois le centre pour un avis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90AFE7B1-4161-CB40-ADB7-BB9B23C9F97D}"/>
              </a:ext>
            </a:extLst>
          </p:cNvPr>
          <p:cNvSpPr txBox="1">
            <a:spLocks/>
          </p:cNvSpPr>
          <p:nvPr/>
        </p:nvSpPr>
        <p:spPr>
          <a:xfrm>
            <a:off x="457200" y="2057399"/>
            <a:ext cx="10134600" cy="366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2. Je décidais seul de quand m’injecter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B39EBAA5-FDF2-314D-9174-72CA0FE08778}"/>
              </a:ext>
            </a:extLst>
          </p:cNvPr>
          <p:cNvSpPr txBox="1">
            <a:spLocks/>
          </p:cNvSpPr>
          <p:nvPr/>
        </p:nvSpPr>
        <p:spPr>
          <a:xfrm>
            <a:off x="457200" y="2439762"/>
            <a:ext cx="10134600" cy="366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3. Je n’attendais jamais pour m’injecter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03A93C16-18A7-0D44-9713-010241ACB893}"/>
              </a:ext>
            </a:extLst>
          </p:cNvPr>
          <p:cNvSpPr txBox="1">
            <a:spLocks/>
          </p:cNvSpPr>
          <p:nvPr/>
        </p:nvSpPr>
        <p:spPr>
          <a:xfrm>
            <a:off x="457200" y="3204488"/>
            <a:ext cx="10134600" cy="366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5. Je n’appelais jamais le centre pour un avis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A30340BB-FC25-F842-BFE9-7C3B194A9805}"/>
              </a:ext>
            </a:extLst>
          </p:cNvPr>
          <p:cNvSpPr txBox="1">
            <a:spLocks/>
          </p:cNvSpPr>
          <p:nvPr/>
        </p:nvSpPr>
        <p:spPr>
          <a:xfrm>
            <a:off x="457200" y="4335925"/>
            <a:ext cx="10134600" cy="366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8. En terme de dose, je m’injectais ma dose habituelle de facteur VIII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B302A572-BD56-2142-88D4-BB5D1DA2B7C0}"/>
              </a:ext>
            </a:extLst>
          </p:cNvPr>
          <p:cNvSpPr txBox="1">
            <a:spLocks/>
          </p:cNvSpPr>
          <p:nvPr/>
        </p:nvSpPr>
        <p:spPr>
          <a:xfrm>
            <a:off x="457200" y="3571199"/>
            <a:ext cx="10134600" cy="366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6. Je me sentais autonome dans mes décisions de m’injecter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6EEA612C-7C84-904F-80BE-87018C3A498B}"/>
              </a:ext>
            </a:extLst>
          </p:cNvPr>
          <p:cNvSpPr txBox="1">
            <a:spLocks/>
          </p:cNvSpPr>
          <p:nvPr/>
        </p:nvSpPr>
        <p:spPr>
          <a:xfrm>
            <a:off x="457200" y="3953562"/>
            <a:ext cx="10134600" cy="366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7. J’étais en prophylaxie, je m’injectais le même produit pour stopper un accident hémorragique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06CC9ACC-6538-C848-A5F6-A1D851B49D46}"/>
              </a:ext>
            </a:extLst>
          </p:cNvPr>
          <p:cNvSpPr txBox="1">
            <a:spLocks/>
          </p:cNvSpPr>
          <p:nvPr/>
        </p:nvSpPr>
        <p:spPr>
          <a:xfrm>
            <a:off x="457200" y="4697861"/>
            <a:ext cx="10134600" cy="366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9. Je répétais mes doses de facteur VIII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59D537AC-0C13-B64F-B3EA-A0FC0CE8F958}"/>
              </a:ext>
            </a:extLst>
          </p:cNvPr>
          <p:cNvSpPr txBox="1">
            <a:spLocks/>
          </p:cNvSpPr>
          <p:nvPr/>
        </p:nvSpPr>
        <p:spPr>
          <a:xfrm>
            <a:off x="457200" y="5829298"/>
            <a:ext cx="10134600" cy="366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12. Je n’utilisais pas le carnet de santé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C402708F-6077-BD41-A546-CE6535132AB3}"/>
              </a:ext>
            </a:extLst>
          </p:cNvPr>
          <p:cNvSpPr txBox="1">
            <a:spLocks/>
          </p:cNvSpPr>
          <p:nvPr/>
        </p:nvSpPr>
        <p:spPr>
          <a:xfrm>
            <a:off x="457200" y="5080902"/>
            <a:ext cx="10515600" cy="3292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10. Je notais sur le carnet de santé tous les saignements, y compris ceux qui ne nécessitaient pas d’injection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C8D6ED2-A2AD-3B4A-822F-FD348EC64CC6}"/>
              </a:ext>
            </a:extLst>
          </p:cNvPr>
          <p:cNvSpPr txBox="1">
            <a:spLocks/>
          </p:cNvSpPr>
          <p:nvPr/>
        </p:nvSpPr>
        <p:spPr>
          <a:xfrm>
            <a:off x="457200" y="5446935"/>
            <a:ext cx="10134600" cy="366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11. Je notais sur le carnet de santé seulement les saignements pour lesquels je m’injectais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D4A8096E-842A-F340-8FE0-1BBEA3F88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365124"/>
            <a:ext cx="10972062" cy="958853"/>
          </a:xfrm>
        </p:spPr>
        <p:txBody>
          <a:bodyPr>
            <a:normAutofit/>
          </a:bodyPr>
          <a:lstStyle/>
          <a:p>
            <a:r>
              <a:rPr lang="fr-FR" sz="2800" b="1" dirty="0"/>
              <a:t>2e sondage :</a:t>
            </a:r>
            <a:r>
              <a:rPr lang="fr-F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itchFamily="2" charset="2"/>
              </a:rPr>
              <a:t> sur les attitudes</a:t>
            </a:r>
            <a:r>
              <a:rPr lang="fr-F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lorsqu’ils n’étaient pas sous </a:t>
            </a:r>
            <a:r>
              <a:rPr lang="fr-FR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Hemlibra</a:t>
            </a:r>
            <a:r>
              <a:rPr lang="fr-F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® </a:t>
            </a:r>
            <a:br>
              <a:rPr lang="fr-FR" sz="2800" b="1" dirty="0"/>
            </a:br>
            <a:r>
              <a:rPr lang="fr-FR" sz="2800" b="1" dirty="0"/>
              <a:t>=&gt; copier-coller les réponses une à une</a:t>
            </a:r>
          </a:p>
        </p:txBody>
      </p:sp>
    </p:spTree>
    <p:extLst>
      <p:ext uri="{BB962C8B-B14F-4D97-AF65-F5344CB8AC3E}">
        <p14:creationId xmlns:p14="http://schemas.microsoft.com/office/powerpoint/2010/main" val="1742896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4F6933-3154-DD49-B98F-10375A0D8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ANNEXE B : pour lancer un sondage pendant l’atelier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CAA77E-B253-3142-9F0E-9B9287945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6982"/>
            <a:ext cx="10515600" cy="4351338"/>
          </a:xfrm>
        </p:spPr>
        <p:txBody>
          <a:bodyPr>
            <a:normAutofit/>
          </a:bodyPr>
          <a:lstStyle/>
          <a:p>
            <a:r>
              <a:rPr lang="fr-FR" dirty="0"/>
              <a:t>Cliquez sur l’icône « Sondage » dans la barre d’outils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Sélectionnez le sondage que vous souhaitez lancer</a:t>
            </a:r>
          </a:p>
          <a:p>
            <a:r>
              <a:rPr lang="fr-FR" dirty="0"/>
              <a:t>Activez le sondage préparé en cliquant sur « Ouvrir le vote »</a:t>
            </a:r>
          </a:p>
          <a:p>
            <a:r>
              <a:rPr lang="fr-FR" dirty="0"/>
              <a:t>Cliquez sur « Mettre fin au vote » pour arrêter le sondage</a:t>
            </a:r>
          </a:p>
          <a:p>
            <a:r>
              <a:rPr lang="fr-FR" dirty="0"/>
              <a:t>Si vous voulez partager les résultats avec les participants, cliquez sur « Partager les sondages »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7321217-913A-CC47-BEAE-1858008A9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59920"/>
            <a:ext cx="9439974" cy="57827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D1DBA8E-D087-8E46-A6F9-59857CA73BF4}"/>
              </a:ext>
            </a:extLst>
          </p:cNvPr>
          <p:cNvSpPr txBox="1"/>
          <p:nvPr/>
        </p:nvSpPr>
        <p:spPr>
          <a:xfrm rot="699513">
            <a:off x="9119159" y="1229023"/>
            <a:ext cx="3010605" cy="92333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VOUS AVEZ DÉJÀ CRÉÉ CE SONDAGE</a:t>
            </a:r>
            <a:br>
              <a:rPr lang="fr-FR" b="1" dirty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142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4F6933-3154-DD49-B98F-10375A0D8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ANNEXE C : pour enregistrer votre atelier et pouvoir le proposer en </a:t>
            </a:r>
            <a:r>
              <a:rPr lang="fr-FR" b="1" dirty="0" err="1"/>
              <a:t>replay</a:t>
            </a:r>
            <a:r>
              <a:rPr lang="fr-FR" b="1" dirty="0"/>
              <a:t> aux participants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CAA77E-B253-3142-9F0E-9B9287945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31500" cy="4838646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r-FR" u="sng" dirty="0">
                <a:solidFill>
                  <a:srgbClr val="FF0000"/>
                </a:solidFill>
              </a:rPr>
              <a:t>Avec l’accord des participants</a:t>
            </a:r>
            <a:r>
              <a:rPr lang="fr-FR" dirty="0"/>
              <a:t>, vous pouvez lancer l’enregistrement audio et vidéo de votre atelier afin de l’archiver et de le partager ensuite avec vos participants</a:t>
            </a:r>
          </a:p>
          <a:p>
            <a:r>
              <a:rPr lang="fr-FR" dirty="0"/>
              <a:t>Cliquez sur « Enregistrer » dans la barre d’outils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En haut à gauche de votre fenêtre, il est indiqué que votre session est en cours d’enregistrement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Les participants voient également qu’un enregistrement est en cours</a:t>
            </a:r>
          </a:p>
          <a:p>
            <a:r>
              <a:rPr lang="fr-FR" dirty="0"/>
              <a:t>Pour terminer l’enregistrement, cliquez sur le bouton « Stop » :</a:t>
            </a:r>
          </a:p>
          <a:p>
            <a:pPr lvl="1">
              <a:buFont typeface="Wingdings" pitchFamily="2" charset="2"/>
              <a:buChar char="ü"/>
            </a:pPr>
            <a:r>
              <a:rPr lang="fr-FR" dirty="0"/>
              <a:t>Les fichiers audio et vidéo sont enregistrés automatiquement dans le dossier  « Documents » de votre ordinateur, dans un sous-dossier « Zoom » classé par date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B83C4F3-C27E-2542-A589-5559E1C8EB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016"/>
          <a:stretch/>
        </p:blipFill>
        <p:spPr>
          <a:xfrm>
            <a:off x="838200" y="2937191"/>
            <a:ext cx="10947400" cy="678051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D6B92C9-A0DA-BE4B-B994-51590A3F5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927" y="4186875"/>
            <a:ext cx="4580718" cy="76819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E9567C2-863F-7742-BC9F-3EB4A47D5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6011" y="4955070"/>
            <a:ext cx="963705" cy="54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336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55FF9B-77F9-0141-AACC-EE3F282E3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735" y="1253330"/>
            <a:ext cx="11109471" cy="5214153"/>
          </a:xfrm>
        </p:spPr>
        <p:txBody>
          <a:bodyPr>
            <a:normAutofit/>
          </a:bodyPr>
          <a:lstStyle/>
          <a:p>
            <a:pPr marL="223838" indent="-223838"/>
            <a:r>
              <a:rPr lang="fr-FR" dirty="0"/>
              <a:t>Ayez devant vous la liste des participants prévus </a:t>
            </a:r>
          </a:p>
          <a:p>
            <a:pPr marL="223838" indent="-223838"/>
            <a:r>
              <a:rPr lang="fr-FR" dirty="0"/>
              <a:t>Désignez une personne pour démarrer</a:t>
            </a:r>
          </a:p>
          <a:p>
            <a:pPr lvl="1">
              <a:buFont typeface="Wingdings" pitchFamily="2" charset="2"/>
              <a:buChar char="ü"/>
            </a:pPr>
            <a:r>
              <a:rPr lang="fr-FR" dirty="0"/>
              <a:t>c’est l’inverse de ce que vous faites en présentiel où vous demandez qui veut commencer</a:t>
            </a:r>
          </a:p>
          <a:p>
            <a:pPr marL="223838" indent="-223838"/>
            <a:r>
              <a:rPr lang="fr-FR" dirty="0"/>
              <a:t>Notez qui a parlé </a:t>
            </a:r>
          </a:p>
          <a:p>
            <a:pPr lvl="1">
              <a:buFont typeface="Wingdings" pitchFamily="2" charset="2"/>
              <a:buChar char="ü"/>
            </a:pPr>
            <a:r>
              <a:rPr lang="fr-FR" dirty="0"/>
              <a:t>pour ne pas relancer deux fois le même participant</a:t>
            </a:r>
          </a:p>
          <a:p>
            <a:pPr lvl="1">
              <a:buFont typeface="Wingdings" pitchFamily="2" charset="2"/>
              <a:buChar char="ü"/>
            </a:pPr>
            <a:r>
              <a:rPr lang="fr-FR" dirty="0"/>
              <a:t>pour n’oublier personne</a:t>
            </a:r>
          </a:p>
          <a:p>
            <a:pPr lvl="1">
              <a:buFont typeface="Wingdings" pitchFamily="2" charset="2"/>
              <a:buChar char="ü"/>
            </a:pPr>
            <a:r>
              <a:rPr lang="fr-FR" dirty="0"/>
              <a:t>pour pouvoir changer l’ordre au prochain « tour de parole »</a:t>
            </a:r>
          </a:p>
          <a:p>
            <a:pPr marL="457200" lvl="1" indent="0">
              <a:buNone/>
            </a:pPr>
            <a:endParaRPr lang="fr-FR" sz="2800" dirty="0"/>
          </a:p>
          <a:p>
            <a:pPr marL="223838" lvl="1" indent="-223838"/>
            <a:r>
              <a:rPr lang="fr-FR" sz="2800" dirty="0"/>
              <a:t>Utilisez si besoin la prise de parole « ping-pong » : </a:t>
            </a:r>
          </a:p>
          <a:p>
            <a:pPr marL="800100" lvl="2" indent="-342900">
              <a:buFont typeface="Wingdings" pitchFamily="2" charset="2"/>
              <a:buChar char="ü"/>
            </a:pPr>
            <a:r>
              <a:rPr lang="fr-FR" sz="2400" dirty="0"/>
              <a:t>chaque fois que quelqu'un parle, il doit passer la parole à quelqu’un</a:t>
            </a:r>
          </a:p>
          <a:p>
            <a:pPr lvl="1"/>
            <a:endParaRPr lang="fr-FR" sz="2800" dirty="0"/>
          </a:p>
          <a:p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74DAF5E-7B74-0F47-836C-DB27D2BC7306}"/>
              </a:ext>
            </a:extLst>
          </p:cNvPr>
          <p:cNvSpPr txBox="1">
            <a:spLocks/>
          </p:cNvSpPr>
          <p:nvPr/>
        </p:nvSpPr>
        <p:spPr>
          <a:xfrm>
            <a:off x="541148" y="390516"/>
            <a:ext cx="10760529" cy="768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ANNEXE D : pour optimiser les tours de parole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92714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74DAF5E-7B74-0F47-836C-DB27D2BC7306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ANNEXE E : </a:t>
            </a:r>
            <a:r>
              <a:rPr lang="fr-FR" b="1" dirty="0" err="1"/>
              <a:t>dias</a:t>
            </a:r>
            <a:r>
              <a:rPr lang="fr-FR" b="1" dirty="0"/>
              <a:t> vierges PISTES D’ACTION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0ED0B1D-97F3-3544-A95A-EDD71FAA5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33833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11">
            <a:extLst>
              <a:ext uri="{FF2B5EF4-FFF2-40B4-BE49-F238E27FC236}">
                <a16:creationId xmlns:a16="http://schemas.microsoft.com/office/drawing/2014/main" id="{35805771-4CC9-9E46-B95E-57ACA667B0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695" b="-1"/>
          <a:stretch/>
        </p:blipFill>
        <p:spPr>
          <a:xfrm>
            <a:off x="-3" y="2"/>
            <a:ext cx="12191999" cy="5417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B514213-A12F-DA4E-B711-F2C32A34D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145" y="0"/>
            <a:ext cx="1347076" cy="124223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ADBBB55-4460-6F4A-85DE-9542DE89C9D9}"/>
              </a:ext>
            </a:extLst>
          </p:cNvPr>
          <p:cNvSpPr txBox="1"/>
          <p:nvPr/>
        </p:nvSpPr>
        <p:spPr>
          <a:xfrm>
            <a:off x="0" y="1361648"/>
            <a:ext cx="12191996" cy="461665"/>
          </a:xfrm>
          <a:prstGeom prst="rect">
            <a:avLst/>
          </a:prstGeom>
          <a:solidFill>
            <a:srgbClr val="B0D4A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Pistes</a:t>
            </a:r>
            <a:r>
              <a:rPr lang="fr-FR" dirty="0"/>
              <a:t> </a:t>
            </a:r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d’action</a:t>
            </a:r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514930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1E626D-0A84-CE4C-A737-AA721D554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809" y="116060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sz="4900" b="1" dirty="0"/>
              <a:t>ANNEXE F : </a:t>
            </a:r>
            <a:br>
              <a:rPr lang="fr-FR" dirty="0"/>
            </a:br>
            <a:r>
              <a:rPr lang="fr-FR" sz="3600" b="1" dirty="0"/>
              <a:t>changement des attitudes en cas de saignement pour les patients </a:t>
            </a:r>
            <a:r>
              <a:rPr lang="fr-FR" sz="4900" b="1" dirty="0">
                <a:highlight>
                  <a:srgbClr val="FFFF00"/>
                </a:highlight>
              </a:rPr>
              <a:t>SANS</a:t>
            </a:r>
            <a:r>
              <a:rPr lang="fr-FR" sz="3600" b="1" dirty="0"/>
              <a:t> inhibiteurs</a:t>
            </a:r>
            <a:br>
              <a:rPr lang="fr-FR" sz="3600" dirty="0"/>
            </a:br>
            <a:r>
              <a:rPr lang="fr-FR" sz="3600" dirty="0"/>
              <a:t>	AVANT </a:t>
            </a:r>
            <a:r>
              <a:rPr lang="fr-FR" sz="3600" dirty="0" err="1"/>
              <a:t>Hemlibra</a:t>
            </a:r>
            <a:r>
              <a:rPr lang="fr-FR" sz="3600" dirty="0"/>
              <a:t>® =&gt; MAINTENANT sous </a:t>
            </a:r>
            <a:r>
              <a:rPr lang="fr-FR" sz="3600" dirty="0" err="1"/>
              <a:t>Hemlibra</a:t>
            </a:r>
            <a:r>
              <a:rPr lang="fr-FR" sz="3600" dirty="0"/>
              <a:t>®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6836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4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41735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6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735"/>
            <a:ext cx="12192000" cy="6858000"/>
          </a:xfrm>
          <a:prstGeom prst="rect">
            <a:avLst/>
          </a:prstGeom>
        </p:spPr>
      </p:pic>
      <p:sp>
        <p:nvSpPr>
          <p:cNvPr id="19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80354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4C6B831-AB91-5047-AD55-A90133B9D5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6938" r="5162" b="-1"/>
          <a:stretch/>
        </p:blipFill>
        <p:spPr>
          <a:xfrm>
            <a:off x="-154821" y="1448966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32182EF-E0CC-EF4C-9553-6442B068F224}"/>
              </a:ext>
            </a:extLst>
          </p:cNvPr>
          <p:cNvSpPr txBox="1"/>
          <p:nvPr/>
        </p:nvSpPr>
        <p:spPr>
          <a:xfrm>
            <a:off x="5150417" y="1532604"/>
            <a:ext cx="6886762" cy="4325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fr-FR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77"/>
                <a:cs typeface="Aharoni" panose="02010803020104030203" pitchFamily="2" charset="-79"/>
              </a:rPr>
              <a:t>La vie sous </a:t>
            </a:r>
            <a:r>
              <a:rPr lang="fr-FR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77"/>
                <a:cs typeface="Aharoni" panose="02010803020104030203" pitchFamily="2" charset="-79"/>
              </a:rPr>
              <a:t>Hemlibra</a:t>
            </a:r>
            <a:r>
              <a:rPr lang="fr-FR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77"/>
                <a:cs typeface="Aharoni" panose="02010803020104030203" pitchFamily="2" charset="-79"/>
              </a:rPr>
              <a:t>®</a:t>
            </a:r>
          </a:p>
          <a:p>
            <a:pPr algn="ctr">
              <a:lnSpc>
                <a:spcPct val="200000"/>
              </a:lnSpc>
            </a:pPr>
            <a:endParaRPr lang="fr-FR" sz="4400" dirty="0">
              <a:solidFill>
                <a:schemeClr val="tx1">
                  <a:lumMod val="65000"/>
                  <a:lumOff val="35000"/>
                </a:schemeClr>
              </a:solidFill>
              <a:latin typeface="Cooper Black" panose="0208090404030B020404" pitchFamily="18" charset="77"/>
              <a:cs typeface="Aharoni" panose="02010803020104030203" pitchFamily="2" charset="-79"/>
            </a:endParaRPr>
          </a:p>
          <a:p>
            <a:pPr algn="ctr">
              <a:lnSpc>
                <a:spcPct val="200000"/>
              </a:lnSpc>
            </a:pPr>
            <a:r>
              <a:rPr lang="fr-FR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77"/>
                <a:cs typeface="Aharoni" panose="02010803020104030203" pitchFamily="2" charset="-79"/>
              </a:rPr>
              <a:t>Quelles sont les transformations </a:t>
            </a:r>
          </a:p>
          <a:p>
            <a:pPr algn="ctr">
              <a:lnSpc>
                <a:spcPct val="200000"/>
              </a:lnSpc>
            </a:pPr>
            <a:r>
              <a:rPr lang="fr-FR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77"/>
                <a:cs typeface="Aharoni" panose="02010803020104030203" pitchFamily="2" charset="-79"/>
              </a:rPr>
              <a:t>apportées par </a:t>
            </a:r>
            <a:r>
              <a:rPr lang="fr-FR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77"/>
                <a:cs typeface="Aharoni" panose="02010803020104030203" pitchFamily="2" charset="-79"/>
              </a:rPr>
              <a:t>Hemlibra</a:t>
            </a:r>
            <a:r>
              <a:rPr lang="fr-FR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77"/>
                <a:cs typeface="Aharoni" panose="02010803020104030203" pitchFamily="2" charset="-79"/>
              </a:rPr>
              <a:t>® </a:t>
            </a:r>
          </a:p>
          <a:p>
            <a:pPr algn="ctr">
              <a:lnSpc>
                <a:spcPct val="200000"/>
              </a:lnSpc>
            </a:pPr>
            <a:r>
              <a:rPr lang="fr-FR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77"/>
                <a:cs typeface="Aharoni" panose="02010803020104030203" pitchFamily="2" charset="-79"/>
              </a:rPr>
              <a:t>sur ma manière de vivre ?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44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Espace réservé du contenu 11">
            <a:extLst>
              <a:ext uri="{FF2B5EF4-FFF2-40B4-BE49-F238E27FC236}">
                <a16:creationId xmlns:a16="http://schemas.microsoft.com/office/drawing/2014/main" id="{C94A7529-9F72-604C-9709-92071FAC84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695" b="-1"/>
          <a:stretch/>
        </p:blipFill>
        <p:spPr>
          <a:xfrm>
            <a:off x="-3" y="2"/>
            <a:ext cx="12191999" cy="5417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EC968C-CAC9-454B-A335-DAD647338285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76883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429591" y="231050"/>
          <a:ext cx="11332817" cy="632595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42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16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3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1575">
                <a:tc gridSpan="2"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AVANT</a:t>
                      </a:r>
                      <a:endParaRPr lang="fr-FR" sz="1600" baseline="0" dirty="0"/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200" baseline="0" dirty="0"/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baseline="0" dirty="0"/>
                        <a:t>MAINTENANT</a:t>
                      </a:r>
                      <a:endParaRPr lang="fr-FR" sz="1600" dirty="0"/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502">
                <a:tc>
                  <a:txBody>
                    <a:bodyPr/>
                    <a:lstStyle/>
                    <a:p>
                      <a:r>
                        <a:rPr lang="fr-FR" sz="700" dirty="0">
                          <a:latin typeface="Comic Sans MS"/>
                          <a:cs typeface="Comic Sans MS"/>
                        </a:rPr>
                        <a:t>2</a:t>
                      </a: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latin typeface="Comic Sans MS"/>
                          <a:cs typeface="Comic Sans MS"/>
                        </a:rPr>
                        <a:t>J’attendais</a:t>
                      </a:r>
                      <a:r>
                        <a:rPr lang="fr-FR" sz="1100" baseline="0" dirty="0">
                          <a:latin typeface="Comic Sans MS"/>
                          <a:cs typeface="Comic Sans MS"/>
                        </a:rPr>
                        <a:t> pour m’injecter.</a:t>
                      </a:r>
                      <a:endParaRPr lang="fr-FR" sz="1100" dirty="0">
                        <a:latin typeface="Comic Sans MS"/>
                        <a:cs typeface="Comic Sans MS"/>
                      </a:endParaRP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strike="noStrike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J’attends pour</a:t>
                      </a:r>
                      <a:r>
                        <a:rPr lang="fr-FR" sz="1100" strike="noStrike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m’injecter mais j’appelle le centre pour avis ; si je ne parviens pas à avoir le centre, je fais mon injection de facteur VIII et je réévalue après. </a:t>
                      </a:r>
                      <a:endParaRPr lang="fr-FR" sz="1100" strike="noStrike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192">
                <a:tc>
                  <a:txBody>
                    <a:bodyPr/>
                    <a:lstStyle/>
                    <a:p>
                      <a:r>
                        <a:rPr lang="fr-FR" sz="700" dirty="0">
                          <a:latin typeface="Comic Sans MS"/>
                          <a:cs typeface="Comic Sans MS"/>
                        </a:rPr>
                        <a:t>3</a:t>
                      </a: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latin typeface="Comic Sans MS"/>
                          <a:cs typeface="Comic Sans MS"/>
                        </a:rPr>
                        <a:t>Je décidais seul</a:t>
                      </a:r>
                      <a:r>
                        <a:rPr lang="fr-FR" sz="1100" baseline="0" dirty="0">
                          <a:latin typeface="Comic Sans MS"/>
                          <a:cs typeface="Comic Sans MS"/>
                        </a:rPr>
                        <a:t> de quand m’injecter.</a:t>
                      </a:r>
                      <a:endParaRPr lang="fr-FR" sz="1100" dirty="0">
                        <a:latin typeface="Comic Sans MS"/>
                        <a:cs typeface="Comic Sans MS"/>
                      </a:endParaRP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J’évalue avec le centre avant de m’injecter ; s</a:t>
                      </a:r>
                      <a:r>
                        <a:rPr lang="fr-FR" sz="1100" strike="noStrike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i je ne parviens pas à avoir le centre, je fais mon injection de facteur VIII et je réévalue après. </a:t>
                      </a:r>
                      <a:endParaRPr lang="fr-FR" sz="11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4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dirty="0">
                          <a:latin typeface="Comic Sans MS"/>
                          <a:cs typeface="Comic Sans MS"/>
                        </a:rPr>
                        <a:t>4</a:t>
                      </a: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>
                          <a:latin typeface="Comic Sans MS"/>
                          <a:cs typeface="Comic Sans MS"/>
                        </a:rPr>
                        <a:t>Je n’attendais jamais pou</a:t>
                      </a:r>
                      <a:r>
                        <a:rPr lang="fr-FR" sz="1100" baseline="0" dirty="0">
                          <a:latin typeface="Comic Sans MS"/>
                          <a:cs typeface="Comic Sans MS"/>
                        </a:rPr>
                        <a:t>r m’injecter.</a:t>
                      </a:r>
                      <a:endParaRPr lang="fr-FR" sz="1100" dirty="0">
                        <a:latin typeface="Comic Sans MS"/>
                        <a:cs typeface="Comic Sans MS"/>
                      </a:endParaRP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strike="noStrike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J’attends pour</a:t>
                      </a:r>
                      <a:r>
                        <a:rPr lang="fr-FR" sz="1100" strike="noStrike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m’injecter mais j’appelle le centre pour avis ; si je ne parviens pas à avoir le centre, je fais mon injection de facteur VIII et je réévalue après. </a:t>
                      </a:r>
                      <a:endParaRPr lang="fr-FR" sz="1100" strike="noStrike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7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dirty="0">
                          <a:latin typeface="Comic Sans MS"/>
                          <a:cs typeface="Comic Sans MS"/>
                        </a:rPr>
                        <a:t>5</a:t>
                      </a: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>
                          <a:latin typeface="Comic Sans MS"/>
                          <a:cs typeface="Comic Sans MS"/>
                        </a:rPr>
                        <a:t>J’appelais parfois </a:t>
                      </a:r>
                      <a:r>
                        <a:rPr lang="fr-FR" sz="1100" baseline="0" dirty="0">
                          <a:latin typeface="Comic Sans MS"/>
                          <a:cs typeface="Comic Sans MS"/>
                        </a:rPr>
                        <a:t>le centre pour un avis.</a:t>
                      </a:r>
                      <a:endParaRPr lang="fr-FR" sz="1100" dirty="0">
                        <a:latin typeface="Comic Sans MS"/>
                        <a:cs typeface="Comic Sans MS"/>
                      </a:endParaRP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J’évalue avec le centre avant de m’injecter ; s</a:t>
                      </a:r>
                      <a:r>
                        <a:rPr lang="fr-FR" sz="1100" strike="noStrike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i je ne parviens pas à avoir le centre, je fais mon injection de facteur VIII et je réévalue après. </a:t>
                      </a:r>
                      <a:endParaRPr lang="fr-FR" sz="11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1958">
                <a:tc>
                  <a:txBody>
                    <a:bodyPr/>
                    <a:lstStyle/>
                    <a:p>
                      <a:r>
                        <a:rPr lang="fr-FR" sz="700" dirty="0">
                          <a:latin typeface="Comic Sans MS"/>
                          <a:cs typeface="Comic Sans MS"/>
                        </a:rPr>
                        <a:t>6</a:t>
                      </a: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latin typeface="Comic Sans MS"/>
                          <a:cs typeface="Comic Sans MS"/>
                        </a:rPr>
                        <a:t>Je n’appelais jamais </a:t>
                      </a:r>
                      <a:r>
                        <a:rPr lang="fr-FR" sz="1100" baseline="0" dirty="0">
                          <a:latin typeface="Comic Sans MS"/>
                          <a:cs typeface="Comic Sans MS"/>
                        </a:rPr>
                        <a:t>le centre pour un avis.</a:t>
                      </a:r>
                      <a:endParaRPr lang="fr-FR" sz="1100" dirty="0">
                        <a:latin typeface="Comic Sans MS"/>
                        <a:cs typeface="Comic Sans MS"/>
                      </a:endParaRP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J’évalue avec le centre avant de m’injecter ; si </a:t>
                      </a:r>
                      <a:r>
                        <a:rPr lang="fr-FR" sz="1100" strike="noStrike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je ne parviens pas à avoir le centre, je fais mon injection de facteur VIII et je réévalue après. </a:t>
                      </a:r>
                      <a:endParaRPr lang="fr-FR" sz="11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1958">
                <a:tc>
                  <a:txBody>
                    <a:bodyPr/>
                    <a:lstStyle/>
                    <a:p>
                      <a:r>
                        <a:rPr lang="fr-FR" sz="700" dirty="0">
                          <a:latin typeface="Comic Sans MS"/>
                          <a:cs typeface="Comic Sans MS"/>
                        </a:rPr>
                        <a:t>7</a:t>
                      </a: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latin typeface="Comic Sans MS"/>
                          <a:cs typeface="Comic Sans MS"/>
                        </a:rPr>
                        <a:t>Je </a:t>
                      </a:r>
                      <a:r>
                        <a:rPr lang="fr-FR" sz="1100" baseline="0" dirty="0">
                          <a:latin typeface="Comic Sans MS"/>
                          <a:cs typeface="Comic Sans MS"/>
                        </a:rPr>
                        <a:t>me sentais autonome dans mes décisions de m’injecter.</a:t>
                      </a:r>
                      <a:endParaRPr lang="fr-FR" sz="1100" dirty="0">
                        <a:latin typeface="Comic Sans MS"/>
                        <a:cs typeface="Comic Sans MS"/>
                      </a:endParaRP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J’évalue avec le centre avant de m’injecter : une des finalités de cet appel préalable est que le centre puisse individualiser et adapter au mieux votre traitement ; s</a:t>
                      </a:r>
                      <a:r>
                        <a:rPr lang="fr-FR" sz="1100" strike="noStrike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i je ne parviens pas à avoir le centre, je fais mon injection de facteur VIII et je réévalue après. </a:t>
                      </a:r>
                      <a:endParaRPr lang="fr-FR" sz="1100" b="1" baseline="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1958">
                <a:tc>
                  <a:txBody>
                    <a:bodyPr/>
                    <a:lstStyle/>
                    <a:p>
                      <a:r>
                        <a:rPr lang="fr-FR" sz="700" dirty="0">
                          <a:latin typeface="Comic Sans MS"/>
                          <a:cs typeface="Comic Sans MS"/>
                        </a:rPr>
                        <a:t>8</a:t>
                      </a: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latin typeface="Comic Sans MS"/>
                          <a:cs typeface="Comic Sans MS"/>
                        </a:rPr>
                        <a:t>J’étais en prophylaxie,</a:t>
                      </a:r>
                      <a:r>
                        <a:rPr lang="fr-FR" sz="1100" baseline="0" dirty="0">
                          <a:latin typeface="Comic Sans MS"/>
                          <a:cs typeface="Comic Sans MS"/>
                        </a:rPr>
                        <a:t> je m’injectais le même produit pour stopper un accident hémorragique.</a:t>
                      </a:r>
                      <a:endParaRPr lang="fr-FR" sz="1100" dirty="0">
                        <a:latin typeface="Comic Sans MS"/>
                        <a:cs typeface="Comic Sans MS"/>
                      </a:endParaRP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Hemlibra</a:t>
                      </a:r>
                      <a:r>
                        <a:rPr lang="fr-FR" sz="11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®</a:t>
                      </a:r>
                      <a:r>
                        <a:rPr lang="fr-FR" sz="1100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n’est en aucun cas le traitement de l’accident hémorragique.</a:t>
                      </a:r>
                      <a:endParaRPr lang="fr-FR" sz="11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19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dirty="0">
                          <a:latin typeface="Comic Sans MS"/>
                          <a:cs typeface="Comic Sans MS"/>
                        </a:rPr>
                        <a:t>9</a:t>
                      </a: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En terme de dose, je</a:t>
                      </a:r>
                      <a:r>
                        <a:rPr lang="fr-FR" sz="1100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m’injectais ma dose habituelle de facteur VIII.</a:t>
                      </a:r>
                      <a:endParaRPr lang="fr-FR" sz="11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La dose de facteur VIII a pu être adaptée au moment de la mise en place d’</a:t>
                      </a:r>
                      <a:r>
                        <a:rPr lang="fr-FR" sz="11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Hemlibra</a:t>
                      </a:r>
                      <a:r>
                        <a:rPr lang="fr-FR" sz="11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® et peut être réadaptée à la situation hémorragique.</a:t>
                      </a: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19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dirty="0">
                          <a:latin typeface="Comic Sans MS"/>
                          <a:cs typeface="Comic Sans MS"/>
                        </a:rPr>
                        <a:t>10</a:t>
                      </a: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Je répétais</a:t>
                      </a:r>
                      <a:r>
                        <a:rPr lang="fr-FR" sz="1100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mes doses de facteur VIII.</a:t>
                      </a:r>
                      <a:endParaRPr lang="fr-FR" sz="11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Je m’injecte, et si cela n’évolue pas dans le bon sens, j’appelle alors le centre.</a:t>
                      </a: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01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dirty="0">
                          <a:latin typeface="Comic Sans MS"/>
                          <a:cs typeface="Comic Sans MS"/>
                        </a:rPr>
                        <a:t>11</a:t>
                      </a: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Je notais</a:t>
                      </a:r>
                      <a:r>
                        <a:rPr lang="fr-FR" sz="1100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sur le carnet de santé tous les saignements y compris ceux qui ne nécessitaient pas d’injection.</a:t>
                      </a:r>
                      <a:endParaRPr lang="fr-FR" sz="11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Je trouv</a:t>
                      </a:r>
                      <a:r>
                        <a:rPr lang="fr-FR" sz="1100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e un système de recueil pour les saignements que ceux-ci soient traités ou non.</a:t>
                      </a:r>
                      <a:endParaRPr lang="fr-FR" sz="11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301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dirty="0">
                          <a:latin typeface="Comic Sans MS"/>
                          <a:cs typeface="Comic Sans MS"/>
                        </a:rPr>
                        <a:t>12</a:t>
                      </a: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>
                          <a:latin typeface="Comic Sans MS"/>
                          <a:cs typeface="Comic Sans MS"/>
                        </a:rPr>
                        <a:t>Je notais</a:t>
                      </a:r>
                      <a:r>
                        <a:rPr lang="fr-FR" sz="1100" baseline="0" dirty="0">
                          <a:latin typeface="Comic Sans MS"/>
                          <a:cs typeface="Comic Sans MS"/>
                        </a:rPr>
                        <a:t> sur le carnet de santé seulement les saignements pour lesquels je m’injectais.</a:t>
                      </a:r>
                      <a:endParaRPr lang="fr-FR" sz="1100" dirty="0">
                        <a:latin typeface="Comic Sans MS"/>
                        <a:cs typeface="Comic Sans MS"/>
                      </a:endParaRP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Je trouv</a:t>
                      </a:r>
                      <a:r>
                        <a:rPr lang="fr-FR" sz="1100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e un système de recueil pour les saignements que ceux-ci soient traités ou non.</a:t>
                      </a:r>
                      <a:endParaRPr lang="fr-FR" sz="11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  <a:p>
                      <a:endParaRPr lang="fr-FR" sz="11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301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dirty="0">
                          <a:latin typeface="Comic Sans MS"/>
                          <a:cs typeface="Comic Sans MS"/>
                        </a:rPr>
                        <a:t>13</a:t>
                      </a: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>
                          <a:latin typeface="Comic Sans MS"/>
                          <a:cs typeface="Comic Sans MS"/>
                        </a:rPr>
                        <a:t>Je n’utilisais</a:t>
                      </a:r>
                      <a:r>
                        <a:rPr lang="fr-FR" sz="1100" baseline="0" dirty="0">
                          <a:latin typeface="Comic Sans MS"/>
                          <a:cs typeface="Comic Sans MS"/>
                        </a:rPr>
                        <a:t> pas le carnet de santé</a:t>
                      </a:r>
                      <a:endParaRPr lang="fr-FR" sz="1100" dirty="0">
                        <a:latin typeface="Comic Sans MS"/>
                        <a:cs typeface="Comic Sans MS"/>
                      </a:endParaRP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Je trouv</a:t>
                      </a:r>
                      <a:r>
                        <a:rPr lang="fr-FR" sz="1100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e un système de recueil pour les saignements que ceux-ci soient traités ou non.</a:t>
                      </a:r>
                      <a:endParaRPr lang="fr-FR" sz="11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T="44990" marB="449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21051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55FF9B-77F9-0141-AACC-EE3F282E3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505" y="1159350"/>
            <a:ext cx="6235671" cy="5214153"/>
          </a:xfrm>
        </p:spPr>
        <p:txBody>
          <a:bodyPr>
            <a:normAutofit fontScale="92500"/>
          </a:bodyPr>
          <a:lstStyle/>
          <a:p>
            <a:pPr marL="223838" indent="-223838"/>
            <a:r>
              <a:rPr lang="fr-FR" dirty="0"/>
              <a:t>V</a:t>
            </a:r>
            <a:r>
              <a:rPr lang="fr-FR" sz="2800" dirty="0"/>
              <a:t>ous aurez pris la </a:t>
            </a:r>
            <a:r>
              <a:rPr lang="fr-FR" dirty="0"/>
              <a:t>précaution d’ouvrir votre fichier vidéo </a:t>
            </a:r>
            <a:r>
              <a:rPr lang="fr-FR" sz="2800" dirty="0"/>
              <a:t>sur votre ordinateur avant le démarrage de l’atelier</a:t>
            </a:r>
          </a:p>
          <a:p>
            <a:pPr marL="223838" indent="-223838"/>
            <a:r>
              <a:rPr lang="fr-FR" dirty="0"/>
              <a:t>Maintenant, coupez votre caméra et demandez aux participants de le faire aussi </a:t>
            </a:r>
            <a:br>
              <a:rPr lang="fr-FR" dirty="0"/>
            </a:br>
            <a:r>
              <a:rPr lang="fr-FR" sz="2400" dirty="0"/>
              <a:t>(cela minimise le risque de coupure inopinée de la vidéo, une fois lancée)</a:t>
            </a:r>
          </a:p>
          <a:p>
            <a:pPr marL="223838" indent="-223838"/>
            <a:r>
              <a:rPr lang="fr-FR" dirty="0"/>
              <a:t>Partagez votre écran : sélectionnez la vidéo dans la liste</a:t>
            </a:r>
          </a:p>
          <a:p>
            <a:pPr marL="223838" indent="-223838"/>
            <a:r>
              <a:rPr lang="fr-FR" b="1" dirty="0"/>
              <a:t>ATTENTION : pensez à bien cocher la case « Partager le son de l’ordinateur »</a:t>
            </a:r>
          </a:p>
          <a:p>
            <a:pPr marL="223838" indent="-223838"/>
            <a:r>
              <a:rPr lang="fr-FR" sz="2800" dirty="0"/>
              <a:t>Cliquez sur partagez</a:t>
            </a:r>
            <a:r>
              <a:rPr lang="fr-FR" dirty="0"/>
              <a:t> puis retournez sur votre vidéo pour la lancer.</a:t>
            </a:r>
            <a:endParaRPr lang="fr-FR" sz="2800" dirty="0"/>
          </a:p>
          <a:p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74DAF5E-7B74-0F47-836C-DB27D2BC7306}"/>
              </a:ext>
            </a:extLst>
          </p:cNvPr>
          <p:cNvSpPr txBox="1">
            <a:spLocks/>
          </p:cNvSpPr>
          <p:nvPr/>
        </p:nvSpPr>
        <p:spPr>
          <a:xfrm>
            <a:off x="541148" y="390516"/>
            <a:ext cx="10760529" cy="768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ANNEXE G : pour lancer une vidéo</a:t>
            </a:r>
            <a:endParaRPr lang="fr-FR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80007DA-0992-41CC-9303-AAFD172ADCB4}"/>
              </a:ext>
            </a:extLst>
          </p:cNvPr>
          <p:cNvGrpSpPr/>
          <p:nvPr/>
        </p:nvGrpSpPr>
        <p:grpSpPr>
          <a:xfrm>
            <a:off x="6672176" y="1877422"/>
            <a:ext cx="4793246" cy="2960454"/>
            <a:chOff x="6838316" y="1405473"/>
            <a:chExt cx="4793246" cy="2960454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E854A7C-FC74-4FE5-97B2-1E19B72EA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226" r="1758"/>
            <a:stretch/>
          </p:blipFill>
          <p:spPr>
            <a:xfrm>
              <a:off x="6838316" y="1405473"/>
              <a:ext cx="4793246" cy="29604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15DDC84-C42C-4E8F-9677-A1A772AE4DFF}"/>
                </a:ext>
              </a:extLst>
            </p:cNvPr>
            <p:cNvSpPr/>
            <p:nvPr/>
          </p:nvSpPr>
          <p:spPr>
            <a:xfrm>
              <a:off x="6838316" y="4080387"/>
              <a:ext cx="1509271" cy="2855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77481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6761EE9C-3D78-3144-90DF-E7094C88AB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70" b="12152"/>
          <a:stretch/>
        </p:blipFill>
        <p:spPr>
          <a:xfrm>
            <a:off x="20" y="186637"/>
            <a:ext cx="14279286" cy="663429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32182EF-E0CC-EF4C-9553-6442B068F224}"/>
              </a:ext>
            </a:extLst>
          </p:cNvPr>
          <p:cNvSpPr txBox="1"/>
          <p:nvPr/>
        </p:nvSpPr>
        <p:spPr>
          <a:xfrm>
            <a:off x="121504" y="1428868"/>
            <a:ext cx="11948983" cy="3785652"/>
          </a:xfrm>
          <a:prstGeom prst="rect">
            <a:avLst/>
          </a:prstGeom>
          <a:solidFill>
            <a:srgbClr val="B0D4A1"/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ACTIVITÉ</a:t>
            </a:r>
          </a:p>
          <a:p>
            <a:pPr algn="ctr"/>
            <a:endParaRPr lang="fr-FR" sz="24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Parmi les 12 photos suivantes, choisissez en 2 :</a:t>
            </a:r>
          </a:p>
          <a:p>
            <a:pPr algn="ctr"/>
            <a:endParaRPr lang="fr-F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 algn="ctr">
              <a:buFont typeface="Wingdings" pitchFamily="2" charset="2"/>
              <a:buChar char="à"/>
            </a:pPr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qui illustre le mieux les bénéfices de votre vie avec </a:t>
            </a:r>
            <a:r>
              <a:rPr lang="fr-FR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Hemlibra</a:t>
            </a:r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®</a:t>
            </a:r>
          </a:p>
          <a:p>
            <a:pPr algn="ctr"/>
            <a:endParaRPr lang="fr-F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 algn="ctr">
              <a:buFont typeface="Wingdings" pitchFamily="2" charset="2"/>
              <a:buChar char="à"/>
            </a:pPr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qui illustre le mieux les inconvénients ou difficultés apparus dans votre vie avec </a:t>
            </a:r>
            <a:r>
              <a:rPr lang="fr-FR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Hemlibra</a:t>
            </a:r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®</a:t>
            </a:r>
          </a:p>
          <a:p>
            <a:pPr algn="ctr"/>
            <a:endParaRPr lang="fr-F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2400" i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Notez leurs numéros.</a:t>
            </a:r>
          </a:p>
          <a:p>
            <a:pPr algn="ctr"/>
            <a:endParaRPr lang="fr-F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Espace réservé du contenu 11">
            <a:extLst>
              <a:ext uri="{FF2B5EF4-FFF2-40B4-BE49-F238E27FC236}">
                <a16:creationId xmlns:a16="http://schemas.microsoft.com/office/drawing/2014/main" id="{FAC357C4-E90E-AD40-B6B5-4E8C6C29C1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695" b="-1"/>
          <a:stretch/>
        </p:blipFill>
        <p:spPr>
          <a:xfrm>
            <a:off x="-3" y="2"/>
            <a:ext cx="12191999" cy="5417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7A1FF88-D656-544F-B267-D40981881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7145" y="0"/>
            <a:ext cx="1347076" cy="12422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83F4FE-1652-1640-93AB-F4C7F84DEF19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5416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46">
            <a:extLst>
              <a:ext uri="{FF2B5EF4-FFF2-40B4-BE49-F238E27FC236}">
                <a16:creationId xmlns:a16="http://schemas.microsoft.com/office/drawing/2014/main" id="{DF100E3E-DD72-C34A-A6FE-D5C03B56C8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889"/>
          <a:stretch/>
        </p:blipFill>
        <p:spPr>
          <a:xfrm>
            <a:off x="8518483" y="5037086"/>
            <a:ext cx="2550594" cy="1558455"/>
          </a:xfrm>
          <a:prstGeom prst="rect">
            <a:avLst/>
          </a:prstGeom>
        </p:spPr>
      </p:pic>
      <p:pic>
        <p:nvPicPr>
          <p:cNvPr id="13" name="Espace réservé du contenu 11">
            <a:extLst>
              <a:ext uri="{FF2B5EF4-FFF2-40B4-BE49-F238E27FC236}">
                <a16:creationId xmlns:a16="http://schemas.microsoft.com/office/drawing/2014/main" id="{FAC357C4-E90E-AD40-B6B5-4E8C6C29C1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95" b="-1"/>
          <a:stretch/>
        </p:blipFill>
        <p:spPr>
          <a:xfrm>
            <a:off x="-3" y="2"/>
            <a:ext cx="12191999" cy="5417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7A1FF88-D656-544F-B267-D40981881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145" y="0"/>
            <a:ext cx="1347076" cy="124223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3ED0714-0FE9-C746-93F7-993BDAEAE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17" y="1118664"/>
            <a:ext cx="2628909" cy="17544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E4857B3-34C7-DD48-919E-D262A6DC26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9358" y="1118662"/>
            <a:ext cx="2628910" cy="17519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B4DF875-DACC-D049-95C3-D1EBBAB9E6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900" y="1117003"/>
            <a:ext cx="2628909" cy="17535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6FB5AF8-A0A2-7245-8115-B1549C4E6F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817" y="3025342"/>
            <a:ext cx="2628909" cy="175190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EF8CC8D-66B3-F145-AD7D-845EE937F7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6442" y="1117994"/>
            <a:ext cx="2628910" cy="175260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89852C7-991B-CE4F-B539-9395A09C00F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3547"/>
          <a:stretch/>
        </p:blipFill>
        <p:spPr>
          <a:xfrm>
            <a:off x="3011512" y="3025342"/>
            <a:ext cx="2628909" cy="175190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443C036-203B-9D4E-87CB-D8FDC0F6C6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2207" y="3038374"/>
            <a:ext cx="2608306" cy="173887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D9109A4-CE37-A240-87A0-C6C2EE7423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92300" y="3038374"/>
            <a:ext cx="2608306" cy="174030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2975515-6FFA-3E48-A7E1-E7590F047D8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3131"/>
          <a:stretch/>
        </p:blipFill>
        <p:spPr>
          <a:xfrm>
            <a:off x="184927" y="4937864"/>
            <a:ext cx="2704799" cy="174672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060BDA3-2D04-F148-89D1-8C68D0265F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04645" y="4931985"/>
            <a:ext cx="2628909" cy="175260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2F5EAC5-FED8-0D43-A942-25AD4B6A003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8543"/>
          <a:stretch/>
        </p:blipFill>
        <p:spPr>
          <a:xfrm>
            <a:off x="5748473" y="4952890"/>
            <a:ext cx="2628908" cy="1761390"/>
          </a:xfrm>
          <a:prstGeom prst="rect">
            <a:avLst/>
          </a:prstGeom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C6E47DAC-32DC-A041-8F92-344AF754388D}"/>
              </a:ext>
            </a:extLst>
          </p:cNvPr>
          <p:cNvSpPr/>
          <p:nvPr/>
        </p:nvSpPr>
        <p:spPr>
          <a:xfrm>
            <a:off x="2291254" y="2315623"/>
            <a:ext cx="503878" cy="516284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E8B178C5-9D4A-0D49-8DD7-254E86A576DB}"/>
              </a:ext>
            </a:extLst>
          </p:cNvPr>
          <p:cNvSpPr/>
          <p:nvPr/>
        </p:nvSpPr>
        <p:spPr>
          <a:xfrm>
            <a:off x="5049235" y="2309738"/>
            <a:ext cx="503878" cy="516284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025A56A-F15A-374F-BF85-AB66086EC2E8}"/>
              </a:ext>
            </a:extLst>
          </p:cNvPr>
          <p:cNvSpPr/>
          <p:nvPr/>
        </p:nvSpPr>
        <p:spPr>
          <a:xfrm>
            <a:off x="7807216" y="2314914"/>
            <a:ext cx="503878" cy="516284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41422B5-EB82-7D45-8C82-CACC2C1E44B4}"/>
              </a:ext>
            </a:extLst>
          </p:cNvPr>
          <p:cNvSpPr/>
          <p:nvPr/>
        </p:nvSpPr>
        <p:spPr>
          <a:xfrm>
            <a:off x="10565198" y="2299228"/>
            <a:ext cx="503878" cy="516284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418F57E-D41A-B04B-B4DB-D7DA0BAEAAC5}"/>
              </a:ext>
            </a:extLst>
          </p:cNvPr>
          <p:cNvSpPr/>
          <p:nvPr/>
        </p:nvSpPr>
        <p:spPr>
          <a:xfrm>
            <a:off x="2291254" y="4220973"/>
            <a:ext cx="503878" cy="516284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3D3BEA42-C613-E54E-8882-DE02FC5D6441}"/>
              </a:ext>
            </a:extLst>
          </p:cNvPr>
          <p:cNvSpPr/>
          <p:nvPr/>
        </p:nvSpPr>
        <p:spPr>
          <a:xfrm>
            <a:off x="5031819" y="4236659"/>
            <a:ext cx="503878" cy="516284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9CC9B33B-4D21-FB4F-93F4-23F489FE1145}"/>
              </a:ext>
            </a:extLst>
          </p:cNvPr>
          <p:cNvSpPr/>
          <p:nvPr/>
        </p:nvSpPr>
        <p:spPr>
          <a:xfrm>
            <a:off x="7775646" y="4220973"/>
            <a:ext cx="503878" cy="516284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E001424-0B33-1645-B03F-0F217EE0A1BD}"/>
              </a:ext>
            </a:extLst>
          </p:cNvPr>
          <p:cNvSpPr/>
          <p:nvPr/>
        </p:nvSpPr>
        <p:spPr>
          <a:xfrm>
            <a:off x="10533765" y="4241993"/>
            <a:ext cx="503878" cy="516284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284D34-F175-2C41-A1DF-378E78CF132B}"/>
              </a:ext>
            </a:extLst>
          </p:cNvPr>
          <p:cNvSpPr/>
          <p:nvPr/>
        </p:nvSpPr>
        <p:spPr>
          <a:xfrm>
            <a:off x="0" y="6623393"/>
            <a:ext cx="12192000" cy="22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C4B0318F-8045-EE46-B26B-D4F54B5F6A38}"/>
              </a:ext>
            </a:extLst>
          </p:cNvPr>
          <p:cNvSpPr/>
          <p:nvPr/>
        </p:nvSpPr>
        <p:spPr>
          <a:xfrm>
            <a:off x="5031819" y="6244524"/>
            <a:ext cx="535311" cy="516284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5CB8A46-BFCF-FC42-BC00-91A4A707EC2F}"/>
              </a:ext>
            </a:extLst>
          </p:cNvPr>
          <p:cNvSpPr/>
          <p:nvPr/>
        </p:nvSpPr>
        <p:spPr>
          <a:xfrm>
            <a:off x="2362266" y="6278247"/>
            <a:ext cx="503878" cy="516284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AB17776-073B-D846-8CE8-6DE22CAF2B57}"/>
              </a:ext>
            </a:extLst>
          </p:cNvPr>
          <p:cNvSpPr/>
          <p:nvPr/>
        </p:nvSpPr>
        <p:spPr>
          <a:xfrm>
            <a:off x="7775646" y="6273807"/>
            <a:ext cx="535311" cy="516284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C575B3E5-C8E8-CC48-B9E5-D0005428026B}"/>
              </a:ext>
            </a:extLst>
          </p:cNvPr>
          <p:cNvSpPr/>
          <p:nvPr/>
        </p:nvSpPr>
        <p:spPr>
          <a:xfrm>
            <a:off x="10533765" y="6246526"/>
            <a:ext cx="535311" cy="516284"/>
          </a:xfrm>
          <a:prstGeom prst="ellipse">
            <a:avLst/>
          </a:prstGeom>
          <a:solidFill>
            <a:srgbClr val="9ECC9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7541431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2400</TotalTime>
  <Words>5305</Words>
  <Application>Microsoft Macintosh PowerPoint</Application>
  <PresentationFormat>Grand écran</PresentationFormat>
  <Paragraphs>663</Paragraphs>
  <Slides>71</Slides>
  <Notes>69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71</vt:i4>
      </vt:variant>
    </vt:vector>
  </HeadingPairs>
  <TitlesOfParts>
    <vt:vector size="80" baseType="lpstr">
      <vt:lpstr>Arial</vt:lpstr>
      <vt:lpstr>Biome</vt:lpstr>
      <vt:lpstr>Calibri</vt:lpstr>
      <vt:lpstr>Calibri Light</vt:lpstr>
      <vt:lpstr>Comic Sans MS</vt:lpstr>
      <vt:lpstr>Cooper Black</vt:lpstr>
      <vt:lpstr>Courier New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ANNEXE A : pour préparer  vos sondages en amont de l’atelier</vt:lpstr>
      <vt:lpstr>ANNEXE A : pour préparer  vos sondages en amont de l’atelier</vt:lpstr>
      <vt:lpstr>1er sondage : Quelle est votre météo du jour ? =&gt; copier-coller les réponses</vt:lpstr>
      <vt:lpstr>2e sondage : sur les attitudes lorsqu’ils n’étaient pas sous Hemlibra®  =&gt; copier-coller les réponses une à une</vt:lpstr>
      <vt:lpstr>ANNEXE B : pour lancer un sondage pendant l’atelier</vt:lpstr>
      <vt:lpstr>ANNEXE C : pour enregistrer votre atelier et pouvoir le proposer en replay aux participants</vt:lpstr>
      <vt:lpstr>Présentation PowerPoint</vt:lpstr>
      <vt:lpstr>Présentation PowerPoint</vt:lpstr>
      <vt:lpstr>Présentation PowerPoint</vt:lpstr>
      <vt:lpstr>ANNEXE F :  changement des attitudes en cas de saignement pour les patients SANS inhibiteurs  AVANT Hemlibra® =&gt; MAINTENANT sous Hemlibra®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Aycaguer</dc:creator>
  <cp:lastModifiedBy>Microsoft Office User</cp:lastModifiedBy>
  <cp:revision>124</cp:revision>
  <cp:lastPrinted>2020-12-03T09:35:26Z</cp:lastPrinted>
  <dcterms:created xsi:type="dcterms:W3CDTF">2020-10-29T13:49:19Z</dcterms:created>
  <dcterms:modified xsi:type="dcterms:W3CDTF">2020-12-10T10:10:48Z</dcterms:modified>
</cp:coreProperties>
</file>